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6858000" cx="9144000"/>
  <p:notesSz cx="6858000" cy="9144000"/>
  <p:embeddedFontLst>
    <p:embeddedFont>
      <p:font typeface="Tahoma"/>
      <p:regular r:id="rId112"/>
      <p:bold r:id="rId113"/>
    </p:embeddedFont>
    <p:embeddedFont>
      <p:font typeface="Oswald"/>
      <p:regular r:id="rId114"/>
      <p:bold r:id="rId115"/>
    </p:embeddedFont>
    <p:embeddedFont>
      <p:font typeface="Merriweather"/>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20" roundtripDataSignature="AMtx7mhIAdirnZPWLvMkrOEe2oDsnPtT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Merriweather-italic.fntdata"/><Relationship Id="rId117" Type="http://schemas.openxmlformats.org/officeDocument/2006/relationships/font" Target="fonts/Merriweather-bold.fntdata"/><Relationship Id="rId116" Type="http://schemas.openxmlformats.org/officeDocument/2006/relationships/font" Target="fonts/Merriweather-regular.fntdata"/><Relationship Id="rId115" Type="http://schemas.openxmlformats.org/officeDocument/2006/relationships/font" Target="fonts/Oswald-bold.fntdata"/><Relationship Id="rId119" Type="http://schemas.openxmlformats.org/officeDocument/2006/relationships/font" Target="fonts/Merriweather-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swald-regular.fntdata"/><Relationship Id="rId18" Type="http://schemas.openxmlformats.org/officeDocument/2006/relationships/slide" Target="slides/slide13.xml"/><Relationship Id="rId113" Type="http://schemas.openxmlformats.org/officeDocument/2006/relationships/font" Target="fonts/Tahoma-bold.fntdata"/><Relationship Id="rId112" Type="http://schemas.openxmlformats.org/officeDocument/2006/relationships/font" Target="fonts/Tahoma-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186" name="Google Shape;18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193" name="Google Shape;1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00" name="Google Shape;20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07" name="Google Shape;20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14" name="Google Shape;2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21" name="Google Shape;22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28" name="Google Shape;22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35" name="Google Shape;2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44" name="Google Shape;24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51" name="Google Shape;25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72" name="Google Shape;27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79" name="Google Shape;27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88" name="Google Shape;28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297" name="Google Shape;29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
        <p:nvSpPr>
          <p:cNvPr id="104" name="Google Shape;10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05" name="Google Shape;30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31" name="Google Shape;33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38" name="Google Shape;33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47" name="Google Shape;34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56" name="Google Shape;35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63" name="Google Shape;36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70" name="Google Shape;37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377" name="Google Shape;37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427" name="Google Shape;42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434" name="Google Shape;43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127" name="Google Shape;1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143" name="Google Shape;14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152" name="Google Shape;15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a:ea typeface="Times"/>
              <a:cs typeface="Times"/>
              <a:sym typeface="Time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08"/>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0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9" name="Google Shape;19;p10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1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7"/>
          <p:cNvSpPr/>
          <p:nvPr>
            <p:ph idx="2" type="pic"/>
          </p:nvPr>
        </p:nvSpPr>
        <p:spPr>
          <a:xfrm>
            <a:off x="3887391" y="987426"/>
            <a:ext cx="4629150" cy="4873625"/>
          </a:xfrm>
          <a:prstGeom prst="rect">
            <a:avLst/>
          </a:prstGeom>
          <a:noFill/>
          <a:ln>
            <a:noFill/>
          </a:ln>
        </p:spPr>
      </p:sp>
      <p:sp>
        <p:nvSpPr>
          <p:cNvPr id="74" name="Google Shape;74;p117"/>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5" name="Google Shape;75;p1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8"/>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19"/>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19"/>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0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48135"/>
              </a:buClr>
              <a:buSzPts val="4000"/>
              <a:buFont typeface="Arial"/>
              <a:buNone/>
              <a:defRPr>
                <a:solidFill>
                  <a:srgbClr val="5481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10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28" name="Shape 28"/>
        <p:cNvGrpSpPr/>
        <p:nvPr/>
      </p:nvGrpSpPr>
      <p:grpSpPr>
        <a:xfrm>
          <a:off x="0" y="0"/>
          <a:ext cx="0" cy="0"/>
          <a:chOff x="0" y="0"/>
          <a:chExt cx="0" cy="0"/>
        </a:xfrm>
      </p:grpSpPr>
      <p:sp>
        <p:nvSpPr>
          <p:cNvPr id="29" name="Google Shape;29;p11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10"/>
          <p:cNvSpPr/>
          <p:nvPr>
            <p:ph idx="2" type="clipArt"/>
          </p:nvPr>
        </p:nvSpPr>
        <p:spPr>
          <a:xfrm>
            <a:off x="685800" y="1981200"/>
            <a:ext cx="3810000" cy="4114800"/>
          </a:xfrm>
          <a:prstGeom prst="rect">
            <a:avLst/>
          </a:prstGeom>
          <a:noFill/>
          <a:ln>
            <a:noFill/>
          </a:ln>
        </p:spPr>
      </p:sp>
      <p:sp>
        <p:nvSpPr>
          <p:cNvPr id="31" name="Google Shape;31;p110"/>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1"/>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111"/>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1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12"/>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2"/>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3" name="Google Shape;43;p1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13"/>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13"/>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113"/>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113"/>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1" name="Google Shape;51;p113"/>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1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1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6"/>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7" name="Google Shape;67;p116"/>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8" name="Google Shape;68;p1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375"/>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2" name="Google Shape;12;p10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07"/>
          <p:cNvSpPr/>
          <p:nvPr/>
        </p:nvSpPr>
        <p:spPr>
          <a:xfrm>
            <a:off x="0" y="0"/>
            <a:ext cx="9144000" cy="6858000"/>
          </a:xfrm>
          <a:prstGeom prst="rect">
            <a:avLst/>
          </a:prstGeom>
          <a:no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jpg"/><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www.interaction-design.org/literature/topics/navigation-1" TargetMode="External"/><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nvSpPr>
        <p:spPr>
          <a:xfrm>
            <a:off x="251520" y="2782669"/>
            <a:ext cx="8382535"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548135"/>
                </a:solidFill>
                <a:latin typeface="Arial"/>
                <a:ea typeface="Arial"/>
                <a:cs typeface="Arial"/>
                <a:sym typeface="Arial"/>
              </a:rPr>
              <a:t>Chapter 1</a:t>
            </a:r>
            <a:br>
              <a:rPr b="0" i="0" lang="en-US" sz="32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4000" u="none" cap="none" strike="noStrike">
                <a:solidFill>
                  <a:schemeClr val="dk1"/>
                </a:solidFill>
                <a:latin typeface="Arial"/>
                <a:ea typeface="Arial"/>
                <a:cs typeface="Arial"/>
                <a:sym typeface="Arial"/>
              </a:rPr>
              <a:t>Introduction to User Centered Design</a:t>
            </a:r>
            <a:endParaRPr b="0" i="0" sz="3200" u="none" cap="none" strike="noStrike">
              <a:solidFill>
                <a:srgbClr val="54813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title"/>
          </p:nvPr>
        </p:nvSpPr>
        <p:spPr>
          <a:xfrm>
            <a:off x="636967" y="609139"/>
            <a:ext cx="7886700" cy="90363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33475B"/>
              </a:buClr>
              <a:buSzPct val="100000"/>
              <a:buFont typeface="Arial"/>
              <a:buNone/>
            </a:pPr>
            <a:r>
              <a:rPr b="0" i="0" lang="en-US">
                <a:solidFill>
                  <a:srgbClr val="33475B"/>
                </a:solidFill>
                <a:latin typeface="Arial"/>
                <a:ea typeface="Arial"/>
                <a:cs typeface="Arial"/>
                <a:sym typeface="Arial"/>
              </a:rPr>
              <a:t>Zara- Unconventional navigation</a:t>
            </a:r>
            <a:br>
              <a:rPr b="0" i="0" lang="en-US">
                <a:solidFill>
                  <a:srgbClr val="33475B"/>
                </a:solidFill>
                <a:latin typeface="Avenir"/>
                <a:ea typeface="Avenir"/>
                <a:cs typeface="Avenir"/>
                <a:sym typeface="Avenir"/>
              </a:rPr>
            </a:br>
            <a:br>
              <a:rPr lang="en-US"/>
            </a:br>
            <a:endParaRPr/>
          </a:p>
        </p:txBody>
      </p:sp>
      <p:pic>
        <p:nvPicPr>
          <p:cNvPr descr="bad website design: ZARA example" id="164" name="Google Shape;164;p10"/>
          <p:cNvPicPr preferRelativeResize="0"/>
          <p:nvPr>
            <p:ph idx="1" type="body"/>
          </p:nvPr>
        </p:nvPicPr>
        <p:blipFill rotWithShape="1">
          <a:blip r:embed="rId3">
            <a:alphaModFix/>
          </a:blip>
          <a:srcRect b="0" l="0" r="0" t="0"/>
          <a:stretch/>
        </p:blipFill>
        <p:spPr>
          <a:xfrm>
            <a:off x="1115616" y="1700808"/>
            <a:ext cx="3168352" cy="4207833"/>
          </a:xfrm>
          <a:prstGeom prst="rect">
            <a:avLst/>
          </a:prstGeom>
          <a:noFill/>
          <a:ln>
            <a:noFill/>
          </a:ln>
        </p:spPr>
      </p:pic>
      <p:pic>
        <p:nvPicPr>
          <p:cNvPr descr="bad website design: mobile ecommerce example" id="165" name="Google Shape;165;p10"/>
          <p:cNvPicPr preferRelativeResize="0"/>
          <p:nvPr/>
        </p:nvPicPr>
        <p:blipFill rotWithShape="1">
          <a:blip r:embed="rId4">
            <a:alphaModFix/>
          </a:blip>
          <a:srcRect b="0" l="0" r="0" t="0"/>
          <a:stretch/>
        </p:blipFill>
        <p:spPr>
          <a:xfrm>
            <a:off x="4580317" y="1196752"/>
            <a:ext cx="4536504" cy="504983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0"/>
          <p:cNvSpPr txBox="1"/>
          <p:nvPr>
            <p:ph type="title"/>
          </p:nvPr>
        </p:nvSpPr>
        <p:spPr>
          <a:xfrm>
            <a:off x="628650" y="365126"/>
            <a:ext cx="8119814"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48135"/>
              </a:buClr>
              <a:buSzPct val="100000"/>
              <a:buFont typeface="Arial"/>
              <a:buNone/>
            </a:pPr>
            <a:br>
              <a:rPr lang="en-US"/>
            </a:br>
            <a:r>
              <a:rPr lang="en-US"/>
              <a:t>Weber’s Law:</a:t>
            </a:r>
            <a:r>
              <a:rPr b="1" i="0" lang="en-US">
                <a:solidFill>
                  <a:srgbClr val="292929"/>
                </a:solidFill>
                <a:latin typeface="Arial"/>
                <a:ea typeface="Arial"/>
                <a:cs typeface="Arial"/>
                <a:sym typeface="Arial"/>
              </a:rPr>
              <a:t> </a:t>
            </a:r>
            <a:r>
              <a:rPr lang="en-US"/>
              <a:t>Just Noticeable Difference</a:t>
            </a:r>
            <a:br>
              <a:rPr b="1" i="0" lang="en-US">
                <a:solidFill>
                  <a:srgbClr val="292929"/>
                </a:solidFill>
                <a:latin typeface="Arial"/>
                <a:ea typeface="Arial"/>
                <a:cs typeface="Arial"/>
                <a:sym typeface="Arial"/>
              </a:rPr>
            </a:br>
            <a:endParaRPr/>
          </a:p>
        </p:txBody>
      </p:sp>
      <p:sp>
        <p:nvSpPr>
          <p:cNvPr id="819" name="Google Shape;819;p100"/>
          <p:cNvSpPr txBox="1"/>
          <p:nvPr>
            <p:ph idx="1" type="body"/>
          </p:nvPr>
        </p:nvSpPr>
        <p:spPr>
          <a:xfrm>
            <a:off x="440085" y="1268760"/>
            <a:ext cx="8236371" cy="5087591"/>
          </a:xfrm>
          <a:prstGeom prst="rect">
            <a:avLst/>
          </a:prstGeom>
          <a:noFill/>
          <a:ln>
            <a:noFill/>
          </a:ln>
        </p:spPr>
        <p:txBody>
          <a:bodyPr anchorCtr="0" anchor="t" bIns="45700" lIns="91425" spcFirstLastPara="1" rIns="91425" wrap="square" tIns="45700">
            <a:normAutofit/>
          </a:bodyPr>
          <a:lstStyle/>
          <a:p>
            <a:pPr indent="-31750" lvl="0" marL="171450" rtl="0" algn="just">
              <a:lnSpc>
                <a:spcPct val="90000"/>
              </a:lnSpc>
              <a:spcBef>
                <a:spcPts val="0"/>
              </a:spcBef>
              <a:spcAft>
                <a:spcPts val="0"/>
              </a:spcAft>
              <a:buClr>
                <a:schemeClr val="dk1"/>
              </a:buClr>
              <a:buSzPts val="2200"/>
              <a:buFont typeface="Noto Sans Symbols"/>
              <a:buNone/>
            </a:pPr>
            <a:r>
              <a:t/>
            </a:r>
            <a:endParaRPr sz="2200">
              <a:latin typeface="Merriweather"/>
              <a:ea typeface="Merriweather"/>
              <a:cs typeface="Merriweather"/>
              <a:sym typeface="Merriweathe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Weber’s law is named after a German physician, Ernst Heinrich Weber, </a:t>
            </a:r>
            <a:r>
              <a:rPr b="0" i="0" lang="en-US" sz="2200">
                <a:solidFill>
                  <a:srgbClr val="1A1A1A"/>
                </a:solidFill>
                <a:latin typeface="Arial"/>
                <a:ea typeface="Arial"/>
                <a:cs typeface="Arial"/>
                <a:sym typeface="Arial"/>
              </a:rPr>
              <a:t>also called </a:t>
            </a:r>
            <a:r>
              <a:rPr b="1" i="0" lang="en-US" sz="2200">
                <a:solidFill>
                  <a:srgbClr val="1A1A1A"/>
                </a:solidFill>
                <a:latin typeface="Arial"/>
                <a:ea typeface="Arial"/>
                <a:cs typeface="Arial"/>
                <a:sym typeface="Arial"/>
              </a:rPr>
              <a:t>Weber-Fechner law</a:t>
            </a:r>
            <a:r>
              <a:rPr b="0" i="0" lang="en-US" sz="2200">
                <a:solidFill>
                  <a:srgbClr val="1A1A1A"/>
                </a:solidFill>
                <a:latin typeface="Arial"/>
                <a:ea typeface="Arial"/>
                <a:cs typeface="Arial"/>
                <a:sym typeface="Arial"/>
              </a:rPr>
              <a:t>, historically important psychological law </a:t>
            </a:r>
            <a:r>
              <a:rPr b="0" i="0" lang="en-US" sz="2200" u="none" strike="noStrike">
                <a:latin typeface="Arial"/>
                <a:ea typeface="Arial"/>
                <a:cs typeface="Arial"/>
                <a:sym typeface="Arial"/>
              </a:rPr>
              <a:t>quantifying</a:t>
            </a:r>
            <a:r>
              <a:rPr b="0" i="0" lang="en-US" sz="2200">
                <a:latin typeface="Arial"/>
                <a:ea typeface="Arial"/>
                <a:cs typeface="Arial"/>
                <a:sym typeface="Arial"/>
              </a:rPr>
              <a:t> the </a:t>
            </a:r>
            <a:r>
              <a:rPr b="0" i="0" lang="en-US" sz="2200" u="none" strike="noStrike">
                <a:latin typeface="Arial"/>
                <a:ea typeface="Arial"/>
                <a:cs typeface="Arial"/>
                <a:sym typeface="Arial"/>
              </a:rPr>
              <a:t>perception</a:t>
            </a:r>
            <a:r>
              <a:rPr b="0" i="0" lang="en-US" sz="2200">
                <a:latin typeface="Arial"/>
                <a:ea typeface="Arial"/>
                <a:cs typeface="Arial"/>
                <a:sym typeface="Arial"/>
              </a:rPr>
              <a:t> of change in a given stimulus. </a:t>
            </a:r>
            <a:endParaRPr/>
          </a:p>
          <a:p>
            <a:pPr indent="-171450" lvl="0" marL="171450" rtl="0" algn="just">
              <a:lnSpc>
                <a:spcPct val="90000"/>
              </a:lnSpc>
              <a:spcBef>
                <a:spcPts val="750"/>
              </a:spcBef>
              <a:spcAft>
                <a:spcPts val="0"/>
              </a:spcAft>
              <a:buClr>
                <a:schemeClr val="dk1"/>
              </a:buClr>
              <a:buSzPts val="2200"/>
              <a:buFont typeface="Noto Sans Symbols"/>
              <a:buChar char="⮚"/>
            </a:pPr>
            <a:r>
              <a:rPr b="0" i="0" lang="en-US" sz="2200">
                <a:latin typeface="Arial"/>
                <a:ea typeface="Arial"/>
                <a:cs typeface="Arial"/>
                <a:sym typeface="Arial"/>
              </a:rPr>
              <a:t>The law states that the change in a stimulus that will be just noticeable is a constant ratio of the original </a:t>
            </a:r>
            <a:r>
              <a:rPr b="0" i="0" lang="en-US" sz="2200">
                <a:solidFill>
                  <a:srgbClr val="1A1A1A"/>
                </a:solidFill>
                <a:latin typeface="Arial"/>
                <a:ea typeface="Arial"/>
                <a:cs typeface="Arial"/>
                <a:sym typeface="Arial"/>
              </a:rPr>
              <a:t>stimulus.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A </a:t>
            </a:r>
            <a:r>
              <a:rPr b="1" lang="en-US" sz="2200">
                <a:latin typeface="Arial"/>
                <a:ea typeface="Arial"/>
                <a:cs typeface="Arial"/>
                <a:sym typeface="Arial"/>
              </a:rPr>
              <a:t>stimulus</a:t>
            </a:r>
            <a:r>
              <a:rPr lang="en-US" sz="2200">
                <a:latin typeface="Arial"/>
                <a:ea typeface="Arial"/>
                <a:cs typeface="Arial"/>
                <a:sym typeface="Arial"/>
              </a:rPr>
              <a:t> is anything that causes a reaction in an organism. </a:t>
            </a:r>
            <a:endParaRPr/>
          </a:p>
          <a:p>
            <a:pPr indent="-171450" lvl="0" marL="171450" rtl="0" algn="just">
              <a:lnSpc>
                <a:spcPct val="90000"/>
              </a:lnSpc>
              <a:spcBef>
                <a:spcPts val="750"/>
              </a:spcBef>
              <a:spcAft>
                <a:spcPts val="0"/>
              </a:spcAft>
              <a:buClr>
                <a:schemeClr val="dk1"/>
              </a:buClr>
              <a:buSzPts val="2200"/>
              <a:buFont typeface="Noto Sans Symbols"/>
              <a:buChar char="⮚"/>
            </a:pPr>
            <a:r>
              <a:rPr b="1" lang="en-US" sz="2200">
                <a:latin typeface="Arial"/>
                <a:ea typeface="Arial"/>
                <a:cs typeface="Arial"/>
                <a:sym typeface="Arial"/>
              </a:rPr>
              <a:t>Perception</a:t>
            </a:r>
            <a:r>
              <a:rPr lang="en-US" sz="2200">
                <a:latin typeface="Arial"/>
                <a:ea typeface="Arial"/>
                <a:cs typeface="Arial"/>
                <a:sym typeface="Arial"/>
              </a:rPr>
              <a:t> is what happens when an organism takes in a stimulus and makes meaning of it.</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Weber's law is an essential concept because it helps understand how people perceive different stimuli.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The law reveals that perception of stimuli is relative, not absolute. </a:t>
            </a:r>
            <a:endParaRPr sz="2200">
              <a:latin typeface="Arial"/>
              <a:ea typeface="Arial"/>
              <a:cs typeface="Arial"/>
              <a:sym typeface="Arial"/>
            </a:endParaRPr>
          </a:p>
          <a:p>
            <a:pPr indent="0" lvl="0" marL="171450" rtl="0" algn="just">
              <a:lnSpc>
                <a:spcPct val="90000"/>
              </a:lnSpc>
              <a:spcBef>
                <a:spcPts val="750"/>
              </a:spcBef>
              <a:spcAft>
                <a:spcPts val="0"/>
              </a:spcAft>
              <a:buClr>
                <a:schemeClr val="dk1"/>
              </a:buClr>
              <a:buSzPts val="2800"/>
              <a:buFont typeface="Noto Sans Symbols"/>
              <a:buNone/>
            </a:pPr>
            <a:r>
              <a:t/>
            </a:r>
            <a:endParaRPr b="0" i="0" sz="2800">
              <a:solidFill>
                <a:srgbClr val="1A1A1A"/>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1"/>
          <p:cNvSpPr txBox="1"/>
          <p:nvPr>
            <p:ph idx="1" type="body"/>
          </p:nvPr>
        </p:nvSpPr>
        <p:spPr>
          <a:xfrm>
            <a:off x="628650" y="1253325"/>
            <a:ext cx="7886700" cy="4351200"/>
          </a:xfrm>
          <a:prstGeom prst="rect">
            <a:avLst/>
          </a:prstGeom>
          <a:noFill/>
          <a:ln>
            <a:noFill/>
          </a:ln>
        </p:spPr>
        <p:txBody>
          <a:bodyPr anchorCtr="0" anchor="t" bIns="45700" lIns="91425" spcFirstLastPara="1" rIns="91425" wrap="square" tIns="45700">
            <a:normAutofit lnSpcReduction="20000"/>
          </a:bodyPr>
          <a:lstStyle/>
          <a:p>
            <a:pPr indent="-171450" lvl="0" marL="171450" rtl="0" algn="just">
              <a:lnSpc>
                <a:spcPct val="90000"/>
              </a:lnSpc>
              <a:spcBef>
                <a:spcPts val="0"/>
              </a:spcBef>
              <a:spcAft>
                <a:spcPts val="0"/>
              </a:spcAft>
              <a:buClr>
                <a:srgbClr val="1D1D1D"/>
              </a:buClr>
              <a:buSzPts val="2200"/>
              <a:buFont typeface="Noto Sans Symbols"/>
              <a:buChar char="⮚"/>
            </a:pPr>
            <a:r>
              <a:rPr b="0" i="0" lang="en-US" sz="2200">
                <a:solidFill>
                  <a:srgbClr val="1D1D1D"/>
                </a:solidFill>
                <a:latin typeface="Arial"/>
                <a:ea typeface="Arial"/>
                <a:cs typeface="Arial"/>
                <a:sym typeface="Arial"/>
              </a:rPr>
              <a:t>Weber’s Law can be used for various sensory modalities in GUIs such as brightness, loudness, line length, visual weight of fonts in typography, color matching etc.</a:t>
            </a:r>
            <a:endParaRPr/>
          </a:p>
          <a:p>
            <a:pPr indent="-171450" lvl="0" marL="171450" rtl="0" algn="just">
              <a:lnSpc>
                <a:spcPct val="90000"/>
              </a:lnSpc>
              <a:spcBef>
                <a:spcPts val="750"/>
              </a:spcBef>
              <a:spcAft>
                <a:spcPts val="0"/>
              </a:spcAft>
              <a:buClr>
                <a:srgbClr val="1D1D1D"/>
              </a:buClr>
              <a:buSzPts val="2200"/>
              <a:buFont typeface="Noto Sans Symbols"/>
              <a:buChar char="⮚"/>
            </a:pPr>
            <a:r>
              <a:rPr b="0" i="0" lang="en-US" sz="2200">
                <a:solidFill>
                  <a:srgbClr val="1D1D1D"/>
                </a:solidFill>
                <a:latin typeface="Arial"/>
                <a:ea typeface="Arial"/>
                <a:cs typeface="Arial"/>
                <a:sym typeface="Arial"/>
              </a:rPr>
              <a:t> Many times large amount of information is required to be displayed on a limited size computer screen and in various forms viz. text, pictures, drawings, maps, graphs, videos etc. </a:t>
            </a:r>
            <a:endParaRPr/>
          </a:p>
          <a:p>
            <a:pPr indent="-171450" lvl="0" marL="171450" rtl="0" algn="just">
              <a:lnSpc>
                <a:spcPct val="90000"/>
              </a:lnSpc>
              <a:spcBef>
                <a:spcPts val="750"/>
              </a:spcBef>
              <a:spcAft>
                <a:spcPts val="0"/>
              </a:spcAft>
              <a:buClr>
                <a:srgbClr val="1D1D1D"/>
              </a:buClr>
              <a:buSzPts val="2200"/>
              <a:buFont typeface="Noto Sans Symbols"/>
              <a:buChar char="⮚"/>
            </a:pPr>
            <a:r>
              <a:rPr b="0" i="0" lang="en-US" sz="2200">
                <a:solidFill>
                  <a:srgbClr val="1D1D1D"/>
                </a:solidFill>
                <a:latin typeface="Arial"/>
                <a:ea typeface="Arial"/>
                <a:cs typeface="Arial"/>
                <a:sym typeface="Arial"/>
              </a:rPr>
              <a:t>Poor visual design of user interface lacks the ability of differentiating between two close enough visual stimuli e.g. two lines with different thicknesses in a map (for wide roads and narrow lanes).What is this threshold of line thickness that may lead to noticeable difference is governed by Weber’s law.</a:t>
            </a:r>
            <a:endParaRPr/>
          </a:p>
          <a:p>
            <a:pPr indent="-171450" lvl="0" marL="171450" rtl="0" algn="just">
              <a:lnSpc>
                <a:spcPct val="90000"/>
              </a:lnSpc>
              <a:spcBef>
                <a:spcPts val="750"/>
              </a:spcBef>
              <a:spcAft>
                <a:spcPts val="0"/>
              </a:spcAft>
              <a:buClr>
                <a:srgbClr val="1D1D1D"/>
              </a:buClr>
              <a:buSzPts val="2200"/>
              <a:buFont typeface="Noto Sans Symbols"/>
              <a:buChar char="⮚"/>
            </a:pPr>
            <a:r>
              <a:rPr b="0" i="0" lang="en-US" sz="2200">
                <a:solidFill>
                  <a:srgbClr val="1D1D1D"/>
                </a:solidFill>
                <a:latin typeface="Arial"/>
                <a:ea typeface="Arial"/>
                <a:cs typeface="Arial"/>
                <a:sym typeface="Arial"/>
              </a:rPr>
              <a:t>The threshold of noticeable difference between color shades is also governed by Weber’s law.</a:t>
            </a:r>
            <a:endParaRPr sz="2200">
              <a:latin typeface="Arial"/>
              <a:ea typeface="Arial"/>
              <a:cs typeface="Arial"/>
              <a:sym typeface="Arial"/>
            </a:endParaRPr>
          </a:p>
          <a:p>
            <a:pPr indent="0" lvl="0" marL="0" rtl="0" algn="l">
              <a:lnSpc>
                <a:spcPct val="90000"/>
              </a:lnSpc>
              <a:spcBef>
                <a:spcPts val="750"/>
              </a:spcBef>
              <a:spcAft>
                <a:spcPts val="0"/>
              </a:spcAft>
              <a:buClr>
                <a:schemeClr val="dk1"/>
              </a:buClr>
              <a:buSzPts val="2400"/>
              <a:buNone/>
            </a:pPr>
            <a:r>
              <a:t/>
            </a:r>
            <a:endParaRPr>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2"/>
          <p:cNvSpPr txBox="1"/>
          <p:nvPr>
            <p:ph idx="1" type="body"/>
          </p:nvPr>
        </p:nvSpPr>
        <p:spPr>
          <a:xfrm>
            <a:off x="628650" y="1690689"/>
            <a:ext cx="7886700" cy="4351200"/>
          </a:xfrm>
          <a:prstGeom prst="rect">
            <a:avLst/>
          </a:prstGeom>
          <a:noFill/>
          <a:ln>
            <a:noFill/>
          </a:ln>
        </p:spPr>
        <p:txBody>
          <a:bodyPr anchorCtr="0" anchor="t" bIns="45700" lIns="91425" spcFirstLastPara="1" rIns="91425" wrap="square" tIns="45700">
            <a:noAutofit/>
          </a:bodyPr>
          <a:lstStyle/>
          <a:p>
            <a:pPr indent="-171450" lvl="0" marL="171450" rtl="0" algn="just">
              <a:lnSpc>
                <a:spcPct val="90000"/>
              </a:lnSpc>
              <a:spcBef>
                <a:spcPts val="0"/>
              </a:spcBef>
              <a:spcAft>
                <a:spcPts val="0"/>
              </a:spcAft>
              <a:buClr>
                <a:schemeClr val="dk1"/>
              </a:buClr>
              <a:buSzPts val="2000"/>
              <a:buFont typeface="Noto Sans Symbols"/>
              <a:buChar char="⮚"/>
            </a:pPr>
            <a:r>
              <a:rPr lang="en-US" sz="2000">
                <a:latin typeface="Arial"/>
                <a:ea typeface="Arial"/>
                <a:cs typeface="Arial"/>
                <a:sym typeface="Arial"/>
              </a:rPr>
              <a:t>The law explains that the perceived change in stimuli is proportional to the original stimuli, together with the just noticeable difference, it means that the size of the just noticeable difference (the slightest change in stimuli that can be observed or noticed) is in proportion to the original stimuli. </a:t>
            </a:r>
            <a:endParaRPr/>
          </a:p>
          <a:p>
            <a:pPr indent="-171450" lvl="0" marL="171450" rtl="0" algn="just">
              <a:lnSpc>
                <a:spcPct val="90000"/>
              </a:lnSpc>
              <a:spcBef>
                <a:spcPts val="750"/>
              </a:spcBef>
              <a:spcAft>
                <a:spcPts val="0"/>
              </a:spcAft>
              <a:buClr>
                <a:schemeClr val="dk1"/>
              </a:buClr>
              <a:buSzPts val="2000"/>
              <a:buFont typeface="Noto Sans Symbols"/>
              <a:buChar char="⮚"/>
            </a:pPr>
            <a:r>
              <a:rPr lang="en-US" sz="2000">
                <a:latin typeface="Arial"/>
                <a:ea typeface="Arial"/>
                <a:cs typeface="Arial"/>
                <a:sym typeface="Arial"/>
              </a:rPr>
              <a:t>When we redesign a product, we should think about how the users adapt to the changes. Usually, if your product has a drastic change, no matter how good the new design is, the users would still think the old one is better. This is a natural human behaviour. </a:t>
            </a:r>
            <a:endParaRPr/>
          </a:p>
          <a:p>
            <a:pPr indent="-171450" lvl="0" marL="171450" rtl="0" algn="just">
              <a:lnSpc>
                <a:spcPct val="90000"/>
              </a:lnSpc>
              <a:spcBef>
                <a:spcPts val="750"/>
              </a:spcBef>
              <a:spcAft>
                <a:spcPts val="0"/>
              </a:spcAft>
              <a:buClr>
                <a:schemeClr val="dk1"/>
              </a:buClr>
              <a:buSzPts val="2000"/>
              <a:buFont typeface="Noto Sans Symbols"/>
              <a:buChar char="⮚"/>
            </a:pPr>
            <a:r>
              <a:rPr lang="en-US" sz="2000">
                <a:latin typeface="Arial"/>
                <a:ea typeface="Arial"/>
                <a:cs typeface="Arial"/>
                <a:sym typeface="Arial"/>
              </a:rPr>
              <a:t>What you should do instead is — change gradually, so gradually that the users could not see a significant difference. This helps them adapt to and accept the new design.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Jakob’s law</a:t>
            </a:r>
            <a:endParaRPr/>
          </a:p>
        </p:txBody>
      </p:sp>
      <p:sp>
        <p:nvSpPr>
          <p:cNvPr id="835" name="Google Shape;835;p103"/>
          <p:cNvSpPr txBox="1"/>
          <p:nvPr>
            <p:ph idx="1" type="body"/>
          </p:nvPr>
        </p:nvSpPr>
        <p:spPr>
          <a:xfrm>
            <a:off x="628650" y="1556792"/>
            <a:ext cx="8047806"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90000"/>
              </a:lnSpc>
              <a:spcBef>
                <a:spcPts val="0"/>
              </a:spcBef>
              <a:spcAft>
                <a:spcPts val="0"/>
              </a:spcAft>
              <a:buClr>
                <a:schemeClr val="dk1"/>
              </a:buClr>
              <a:buSzPts val="2200"/>
              <a:buFont typeface="Noto Sans Symbols"/>
              <a:buChar char="⮚"/>
            </a:pPr>
            <a:r>
              <a:rPr lang="en-US" sz="2200">
                <a:latin typeface="Arial"/>
                <a:ea typeface="Arial"/>
                <a:cs typeface="Arial"/>
                <a:sym typeface="Arial"/>
              </a:rPr>
              <a:t>Jakob’s law was invented by Jakob Neilsen, a user advocate.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This law states that  asking users to adopt new behaviours or even modify their existing behaviours is very, very hard. </a:t>
            </a:r>
            <a:endParaRPr sz="2200">
              <a:latin typeface="Arial"/>
              <a:ea typeface="Arial"/>
              <a:cs typeface="Arial"/>
              <a:sym typeface="Arial"/>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Your users prefer your website to work in the same way as other websites.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For instance, if your website has lots of content, there should be a search function, your website footer should contain links to important pages, your website logo should be clickable and linked to the homepage.</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 Users do not like surprises, they prefer something that is familiar so they wouldn’t need to learn how to use your website.</a:t>
            </a:r>
            <a:endParaRPr/>
          </a:p>
          <a:p>
            <a:pPr indent="-31750" lvl="0" marL="171450" rtl="0" algn="l">
              <a:lnSpc>
                <a:spcPct val="90000"/>
              </a:lnSpc>
              <a:spcBef>
                <a:spcPts val="750"/>
              </a:spcBef>
              <a:spcAft>
                <a:spcPts val="0"/>
              </a:spcAft>
              <a:buClr>
                <a:schemeClr val="dk1"/>
              </a:buClr>
              <a:buSzPts val="2200"/>
              <a:buFont typeface="Noto Sans Symbols"/>
              <a:buNone/>
            </a:pPr>
            <a:r>
              <a:t/>
            </a:r>
            <a:endParaRPr sz="2200">
              <a:latin typeface="Merriweather"/>
              <a:ea typeface="Merriweather"/>
              <a:cs typeface="Merriweather"/>
              <a:sym typeface="Merriweathe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Ochkam’s Razor Law</a:t>
            </a:r>
            <a:endParaRPr/>
          </a:p>
        </p:txBody>
      </p:sp>
      <p:sp>
        <p:nvSpPr>
          <p:cNvPr id="841" name="Google Shape;841;p10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chemeClr val="dk1"/>
              </a:buClr>
              <a:buSzPts val="2400"/>
              <a:buFont typeface="Noto Sans Symbols"/>
              <a:buChar char="⮚"/>
            </a:pPr>
            <a:r>
              <a:rPr lang="en-US">
                <a:latin typeface="Arial"/>
                <a:ea typeface="Arial"/>
                <a:cs typeface="Arial"/>
                <a:sym typeface="Arial"/>
              </a:rPr>
              <a:t>Ochkam’s Razor is a philosophy principle by William of Ockham, a Franciscan friar in the 14th century which believes that “Simplicity is the ultimate sophistication”.</a:t>
            </a:r>
            <a:endParaRPr/>
          </a:p>
          <a:p>
            <a:pPr indent="-19050" lvl="0" marL="171450" rtl="0" algn="just">
              <a:lnSpc>
                <a:spcPct val="90000"/>
              </a:lnSpc>
              <a:spcBef>
                <a:spcPts val="750"/>
              </a:spcBef>
              <a:spcAft>
                <a:spcPts val="0"/>
              </a:spcAft>
              <a:buClr>
                <a:schemeClr val="dk1"/>
              </a:buClr>
              <a:buSzPts val="2400"/>
              <a:buFont typeface="Noto Sans Symbols"/>
              <a:buNone/>
            </a:pPr>
            <a:r>
              <a:t/>
            </a:r>
            <a:endParaRPr>
              <a:latin typeface="Arial"/>
              <a:ea typeface="Arial"/>
              <a:cs typeface="Arial"/>
              <a:sym typeface="Arial"/>
            </a:endParaRPr>
          </a:p>
          <a:p>
            <a:pPr indent="-171450" lvl="0" marL="171450" rtl="0" algn="just">
              <a:lnSpc>
                <a:spcPct val="90000"/>
              </a:lnSpc>
              <a:spcBef>
                <a:spcPts val="750"/>
              </a:spcBef>
              <a:spcAft>
                <a:spcPts val="0"/>
              </a:spcAft>
              <a:buClr>
                <a:schemeClr val="dk1"/>
              </a:buClr>
              <a:buSzPts val="2400"/>
              <a:buFont typeface="Noto Sans Symbols"/>
              <a:buChar char="⮚"/>
            </a:pPr>
            <a:r>
              <a:rPr lang="en-US">
                <a:latin typeface="Arial"/>
                <a:ea typeface="Arial"/>
                <a:cs typeface="Arial"/>
                <a:sym typeface="Arial"/>
              </a:rPr>
              <a:t>There are different variations of this principle but it is roughly about when there are multiple solutions to a problem, the simplest one tends to be the best one. </a:t>
            </a:r>
            <a:endParaRPr/>
          </a:p>
          <a:p>
            <a:pPr indent="-19050" lvl="0" marL="171450" rtl="0" algn="just">
              <a:lnSpc>
                <a:spcPct val="90000"/>
              </a:lnSpc>
              <a:spcBef>
                <a:spcPts val="750"/>
              </a:spcBef>
              <a:spcAft>
                <a:spcPts val="0"/>
              </a:spcAft>
              <a:buClr>
                <a:schemeClr val="dk1"/>
              </a:buClr>
              <a:buSzPts val="2400"/>
              <a:buFont typeface="Noto Sans Symbols"/>
              <a:buNone/>
            </a:pPr>
            <a:r>
              <a:t/>
            </a:r>
            <a:endParaRPr>
              <a:latin typeface="Arial"/>
              <a:ea typeface="Arial"/>
              <a:cs typeface="Arial"/>
              <a:sym typeface="Arial"/>
            </a:endParaRPr>
          </a:p>
          <a:p>
            <a:pPr indent="-171450" lvl="0" marL="171450" rtl="0" algn="just">
              <a:lnSpc>
                <a:spcPct val="90000"/>
              </a:lnSpc>
              <a:spcBef>
                <a:spcPts val="750"/>
              </a:spcBef>
              <a:spcAft>
                <a:spcPts val="0"/>
              </a:spcAft>
              <a:buClr>
                <a:schemeClr val="dk1"/>
              </a:buClr>
              <a:buSzPts val="2400"/>
              <a:buFont typeface="Noto Sans Symbols"/>
              <a:buChar char="⮚"/>
            </a:pPr>
            <a:r>
              <a:rPr lang="en-US">
                <a:latin typeface="Arial"/>
                <a:ea typeface="Arial"/>
                <a:cs typeface="Arial"/>
                <a:sym typeface="Arial"/>
              </a:rPr>
              <a:t>When designing a product or a website, try to get rid of the unnecessaries as they create clusters and distraction. These make it difficult for your users to reach their goal.</a:t>
            </a:r>
            <a:endParaRPr>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Pareto Principle</a:t>
            </a:r>
            <a:endParaRPr/>
          </a:p>
        </p:txBody>
      </p:sp>
      <p:sp>
        <p:nvSpPr>
          <p:cNvPr id="847" name="Google Shape;847;p105"/>
          <p:cNvSpPr txBox="1"/>
          <p:nvPr>
            <p:ph idx="1" type="body"/>
          </p:nvPr>
        </p:nvSpPr>
        <p:spPr>
          <a:xfrm>
            <a:off x="628650" y="1690689"/>
            <a:ext cx="7886700" cy="448627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200"/>
              <a:buFont typeface="Noto Sans Symbols"/>
              <a:buChar char="⮚"/>
            </a:pPr>
            <a:r>
              <a:rPr lang="en-US" sz="2200">
                <a:latin typeface="Arial"/>
                <a:ea typeface="Arial"/>
                <a:cs typeface="Arial"/>
                <a:sym typeface="Arial"/>
              </a:rPr>
              <a:t>Pareto Principle, as known as 80/20 rule, is named after an Italian economist Vilfredo Pareto.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This principle says that 80% of the outcome come from 20% of the cause.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When this is used in product design, it means that the unused functions or features could be removed due to the fact that they do not contribute to the outcome. </a:t>
            </a: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Get rid of everything that is not essential to making a point.</a:t>
            </a:r>
            <a:endParaRPr sz="22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750"/>
              </a:spcBef>
              <a:spcAft>
                <a:spcPts val="0"/>
              </a:spcAft>
              <a:buClr>
                <a:schemeClr val="dk1"/>
              </a:buClr>
              <a:buSzPts val="2400"/>
              <a:buNone/>
            </a:pPr>
            <a:r>
              <a:t/>
            </a:r>
            <a:endParaRPr/>
          </a:p>
          <a:p>
            <a:pPr indent="0" lvl="0" marL="0" rtl="0" algn="ctr">
              <a:lnSpc>
                <a:spcPct val="90000"/>
              </a:lnSpc>
              <a:spcBef>
                <a:spcPts val="750"/>
              </a:spcBef>
              <a:spcAft>
                <a:spcPts val="0"/>
              </a:spcAft>
              <a:buClr>
                <a:schemeClr val="dk1"/>
              </a:buClr>
              <a:buSzPts val="2400"/>
              <a:buNone/>
            </a:pPr>
            <a:r>
              <a:t/>
            </a:r>
            <a:endParaRPr/>
          </a:p>
          <a:p>
            <a:pPr indent="0" lvl="0" marL="0" rtl="0" algn="ctr">
              <a:lnSpc>
                <a:spcPct val="90000"/>
              </a:lnSpc>
              <a:spcBef>
                <a:spcPts val="750"/>
              </a:spcBef>
              <a:spcAft>
                <a:spcPts val="0"/>
              </a:spcAft>
              <a:buClr>
                <a:schemeClr val="dk1"/>
              </a:buClr>
              <a:buSzPts val="4000"/>
              <a:buNone/>
            </a:pPr>
            <a:r>
              <a:rPr b="1" lang="en-US" sz="4000"/>
              <a:t>Chapter Ends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venir"/>
              <a:buNone/>
            </a:pPr>
            <a:r>
              <a:rPr i="0" lang="en-US">
                <a:solidFill>
                  <a:schemeClr val="dk1"/>
                </a:solidFill>
                <a:latin typeface="Avenir"/>
                <a:ea typeface="Avenir"/>
                <a:cs typeface="Avenir"/>
                <a:sym typeface="Avenir"/>
              </a:rPr>
              <a:t> </a:t>
            </a:r>
            <a:r>
              <a:rPr i="0" lang="en-US" u="none" strike="noStrike">
                <a:solidFill>
                  <a:schemeClr val="dk1"/>
                </a:solidFill>
                <a:latin typeface="Arial"/>
                <a:ea typeface="Arial"/>
                <a:cs typeface="Arial"/>
                <a:sym typeface="Arial"/>
              </a:rPr>
              <a:t>IMDb-</a:t>
            </a:r>
            <a:r>
              <a:rPr i="0" lang="en-US">
                <a:solidFill>
                  <a:srgbClr val="33475B"/>
                </a:solidFill>
                <a:latin typeface="Avenir"/>
                <a:ea typeface="Avenir"/>
                <a:cs typeface="Avenir"/>
                <a:sym typeface="Avenir"/>
              </a:rPr>
              <a:t>Cluttered </a:t>
            </a:r>
            <a:r>
              <a:rPr b="0" i="0" lang="en-US">
                <a:solidFill>
                  <a:srgbClr val="33475B"/>
                </a:solidFill>
                <a:latin typeface="Avenir"/>
                <a:ea typeface="Avenir"/>
                <a:cs typeface="Avenir"/>
                <a:sym typeface="Avenir"/>
              </a:rPr>
              <a:t>layout</a:t>
            </a:r>
            <a:br>
              <a:rPr b="1" i="0" lang="en-US">
                <a:solidFill>
                  <a:srgbClr val="33475B"/>
                </a:solidFill>
                <a:latin typeface="Avenir"/>
                <a:ea typeface="Avenir"/>
                <a:cs typeface="Avenir"/>
                <a:sym typeface="Avenir"/>
              </a:rPr>
            </a:br>
            <a:endParaRPr/>
          </a:p>
        </p:txBody>
      </p:sp>
      <p:pic>
        <p:nvPicPr>
          <p:cNvPr descr="bad website design: IMDb example" id="171" name="Google Shape;171;p11"/>
          <p:cNvPicPr preferRelativeResize="0"/>
          <p:nvPr>
            <p:ph idx="1" type="body"/>
          </p:nvPr>
        </p:nvPicPr>
        <p:blipFill rotWithShape="1">
          <a:blip r:embed="rId3">
            <a:alphaModFix/>
          </a:blip>
          <a:srcRect b="0" l="0" r="0" t="0"/>
          <a:stretch/>
        </p:blipFill>
        <p:spPr>
          <a:xfrm>
            <a:off x="2411760" y="1340768"/>
            <a:ext cx="4824536" cy="48361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3475B"/>
              </a:buClr>
              <a:buSzPts val="4000"/>
              <a:buFont typeface="Avenir"/>
              <a:buNone/>
            </a:pPr>
            <a:r>
              <a:rPr b="0" i="0" lang="en-US">
                <a:solidFill>
                  <a:srgbClr val="33475B"/>
                </a:solidFill>
                <a:latin typeface="Avenir"/>
                <a:ea typeface="Avenir"/>
                <a:cs typeface="Avenir"/>
                <a:sym typeface="Avenir"/>
              </a:rPr>
              <a:t>CNN - Slow load time</a:t>
            </a:r>
            <a:endParaRPr/>
          </a:p>
        </p:txBody>
      </p:sp>
      <p:pic>
        <p:nvPicPr>
          <p:cNvPr descr="bad website design: CNN example" id="177" name="Google Shape;177;p12"/>
          <p:cNvPicPr preferRelativeResize="0"/>
          <p:nvPr>
            <p:ph idx="1" type="body"/>
          </p:nvPr>
        </p:nvPicPr>
        <p:blipFill rotWithShape="1">
          <a:blip r:embed="rId3">
            <a:alphaModFix/>
          </a:blip>
          <a:srcRect b="0" l="0" r="0" t="0"/>
          <a:stretch/>
        </p:blipFill>
        <p:spPr>
          <a:xfrm>
            <a:off x="1187624" y="1484784"/>
            <a:ext cx="6840759" cy="45365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475B"/>
              </a:buClr>
              <a:buSzPts val="4000"/>
              <a:buFont typeface="Avenir"/>
              <a:buNone/>
            </a:pPr>
            <a:r>
              <a:rPr b="0" i="0" lang="en-US">
                <a:solidFill>
                  <a:srgbClr val="33475B"/>
                </a:solidFill>
                <a:latin typeface="Avenir"/>
                <a:ea typeface="Avenir"/>
                <a:cs typeface="Avenir"/>
                <a:sym typeface="Avenir"/>
              </a:rPr>
              <a:t> eBay-Complex product pages</a:t>
            </a:r>
            <a:endParaRPr/>
          </a:p>
        </p:txBody>
      </p:sp>
      <p:pic>
        <p:nvPicPr>
          <p:cNvPr descr="bad website design: eBay example" id="183" name="Google Shape;183;p13"/>
          <p:cNvPicPr preferRelativeResize="0"/>
          <p:nvPr>
            <p:ph idx="1" type="body"/>
          </p:nvPr>
        </p:nvPicPr>
        <p:blipFill rotWithShape="1">
          <a:blip r:embed="rId3">
            <a:alphaModFix/>
          </a:blip>
          <a:srcRect b="0" l="0" r="0" t="0"/>
          <a:stretch/>
        </p:blipFill>
        <p:spPr>
          <a:xfrm>
            <a:off x="1476375" y="2067719"/>
            <a:ext cx="6191250" cy="386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467544" y="476672"/>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What to design</a:t>
            </a:r>
            <a:endParaRPr/>
          </a:p>
        </p:txBody>
      </p:sp>
      <p:sp>
        <p:nvSpPr>
          <p:cNvPr id="190" name="Google Shape;190;p14"/>
          <p:cNvSpPr txBox="1"/>
          <p:nvPr>
            <p:ph idx="1" type="body"/>
          </p:nvPr>
        </p:nvSpPr>
        <p:spPr>
          <a:xfrm>
            <a:off x="467544" y="1700808"/>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2800">
                <a:latin typeface="Arial"/>
                <a:ea typeface="Arial"/>
                <a:cs typeface="Arial"/>
                <a:sym typeface="Arial"/>
              </a:rPr>
              <a:t>Need to take into account:</a:t>
            </a:r>
            <a:endParaRPr/>
          </a:p>
          <a:p>
            <a:pPr indent="0" lvl="0" marL="0" rtl="0" algn="l">
              <a:lnSpc>
                <a:spcPct val="90000"/>
              </a:lnSpc>
              <a:spcBef>
                <a:spcPts val="750"/>
              </a:spcBef>
              <a:spcAft>
                <a:spcPts val="0"/>
              </a:spcAft>
              <a:buClr>
                <a:schemeClr val="dk1"/>
              </a:buClr>
              <a:buSzPct val="100000"/>
              <a:buNone/>
            </a:pPr>
            <a:r>
              <a:t/>
            </a:r>
            <a:endParaRPr sz="2800">
              <a:latin typeface="Arial"/>
              <a:ea typeface="Arial"/>
              <a:cs typeface="Arial"/>
              <a:sym typeface="Arial"/>
            </a:endParaRPr>
          </a:p>
          <a:p>
            <a:pPr indent="-171450" lvl="1" marL="514350" rtl="0" algn="l">
              <a:lnSpc>
                <a:spcPct val="150000"/>
              </a:lnSpc>
              <a:spcBef>
                <a:spcPts val="375"/>
              </a:spcBef>
              <a:spcAft>
                <a:spcPts val="0"/>
              </a:spcAft>
              <a:buClr>
                <a:schemeClr val="dk1"/>
              </a:buClr>
              <a:buSzPct val="100000"/>
              <a:buChar char="•"/>
            </a:pPr>
            <a:r>
              <a:rPr lang="en-US" sz="2400">
                <a:solidFill>
                  <a:schemeClr val="dk1"/>
                </a:solidFill>
                <a:latin typeface="Arial"/>
                <a:ea typeface="Arial"/>
                <a:cs typeface="Arial"/>
                <a:sym typeface="Arial"/>
              </a:rPr>
              <a:t>Who the users are</a:t>
            </a:r>
            <a:endParaRPr/>
          </a:p>
          <a:p>
            <a:pPr indent="-171450" lvl="1" marL="514350" rtl="0" algn="l">
              <a:lnSpc>
                <a:spcPct val="150000"/>
              </a:lnSpc>
              <a:spcBef>
                <a:spcPts val="375"/>
              </a:spcBef>
              <a:spcAft>
                <a:spcPts val="0"/>
              </a:spcAft>
              <a:buClr>
                <a:schemeClr val="dk1"/>
              </a:buClr>
              <a:buSzPct val="100000"/>
              <a:buChar char="•"/>
            </a:pPr>
            <a:r>
              <a:rPr lang="en-US" sz="2400">
                <a:solidFill>
                  <a:schemeClr val="dk1"/>
                </a:solidFill>
                <a:latin typeface="Arial"/>
                <a:ea typeface="Arial"/>
                <a:cs typeface="Arial"/>
                <a:sym typeface="Arial"/>
              </a:rPr>
              <a:t>What activities are being carried out</a:t>
            </a:r>
            <a:endParaRPr/>
          </a:p>
          <a:p>
            <a:pPr indent="-171450" lvl="1" marL="514350" rtl="0" algn="l">
              <a:lnSpc>
                <a:spcPct val="150000"/>
              </a:lnSpc>
              <a:spcBef>
                <a:spcPts val="375"/>
              </a:spcBef>
              <a:spcAft>
                <a:spcPts val="0"/>
              </a:spcAft>
              <a:buClr>
                <a:schemeClr val="dk1"/>
              </a:buClr>
              <a:buSzPct val="100000"/>
              <a:buChar char="•"/>
            </a:pPr>
            <a:r>
              <a:rPr lang="en-US" sz="2400">
                <a:solidFill>
                  <a:schemeClr val="dk1"/>
                </a:solidFill>
                <a:latin typeface="Arial"/>
                <a:ea typeface="Arial"/>
                <a:cs typeface="Arial"/>
                <a:sym typeface="Arial"/>
              </a:rPr>
              <a:t>Where interaction is taking place</a:t>
            </a:r>
            <a:endParaRPr/>
          </a:p>
          <a:p>
            <a:pPr indent="-6985" lvl="0" marL="171450" rtl="0" algn="l">
              <a:lnSpc>
                <a:spcPct val="90000"/>
              </a:lnSpc>
              <a:spcBef>
                <a:spcPts val="750"/>
              </a:spcBef>
              <a:spcAft>
                <a:spcPts val="0"/>
              </a:spcAft>
              <a:buClr>
                <a:schemeClr val="dk1"/>
              </a:buClr>
              <a:buSzPct val="100000"/>
              <a:buNone/>
            </a:pPr>
            <a:r>
              <a:t/>
            </a:r>
            <a:endParaRPr sz="2800">
              <a:latin typeface="Arial"/>
              <a:ea typeface="Arial"/>
              <a:cs typeface="Arial"/>
              <a:sym typeface="Arial"/>
            </a:endParaRPr>
          </a:p>
          <a:p>
            <a:pPr indent="0" lvl="0" marL="0" rtl="0" algn="l">
              <a:lnSpc>
                <a:spcPct val="90000"/>
              </a:lnSpc>
              <a:spcBef>
                <a:spcPts val="750"/>
              </a:spcBef>
              <a:spcAft>
                <a:spcPts val="0"/>
              </a:spcAft>
              <a:buClr>
                <a:schemeClr val="dk1"/>
              </a:buClr>
              <a:buSzPct val="100000"/>
              <a:buNone/>
            </a:pPr>
            <a:r>
              <a:rPr lang="en-US" sz="2800">
                <a:latin typeface="Arial"/>
                <a:ea typeface="Arial"/>
                <a:cs typeface="Arial"/>
                <a:sym typeface="Arial"/>
              </a:rPr>
              <a:t>Need to optimize the interactions users have with a product:</a:t>
            </a:r>
            <a:endParaRPr/>
          </a:p>
          <a:p>
            <a:pPr indent="0" lvl="0" marL="0" rtl="0" algn="l">
              <a:lnSpc>
                <a:spcPct val="90000"/>
              </a:lnSpc>
              <a:spcBef>
                <a:spcPts val="750"/>
              </a:spcBef>
              <a:spcAft>
                <a:spcPts val="0"/>
              </a:spcAft>
              <a:buClr>
                <a:schemeClr val="dk1"/>
              </a:buClr>
              <a:buSzPct val="100000"/>
              <a:buNone/>
            </a:pPr>
            <a:r>
              <a:t/>
            </a:r>
            <a:endParaRPr sz="2800">
              <a:latin typeface="Arial"/>
              <a:ea typeface="Arial"/>
              <a:cs typeface="Arial"/>
              <a:sym typeface="Arial"/>
            </a:endParaRPr>
          </a:p>
          <a:p>
            <a:pPr indent="-171450" lvl="1" marL="514350" rtl="0" algn="l">
              <a:lnSpc>
                <a:spcPct val="90000"/>
              </a:lnSpc>
              <a:spcBef>
                <a:spcPts val="375"/>
              </a:spcBef>
              <a:spcAft>
                <a:spcPts val="0"/>
              </a:spcAft>
              <a:buClr>
                <a:schemeClr val="dk1"/>
              </a:buClr>
              <a:buSzPct val="100000"/>
              <a:buChar char="•"/>
            </a:pPr>
            <a:r>
              <a:rPr lang="en-US" sz="2400">
                <a:solidFill>
                  <a:schemeClr val="dk1"/>
                </a:solidFill>
                <a:latin typeface="Arial"/>
                <a:ea typeface="Arial"/>
                <a:cs typeface="Arial"/>
                <a:sym typeface="Arial"/>
              </a:rPr>
              <a:t>So that they match the users’ activities and needs</a:t>
            </a:r>
            <a:endParaRPr/>
          </a:p>
          <a:p>
            <a:pPr indent="-53975" lvl="1" marL="514350" rtl="0" algn="l">
              <a:lnSpc>
                <a:spcPct val="90000"/>
              </a:lnSpc>
              <a:spcBef>
                <a:spcPts val="375"/>
              </a:spcBef>
              <a:spcAft>
                <a:spcPts val="0"/>
              </a:spcAft>
              <a:buClr>
                <a:schemeClr val="dk1"/>
              </a:buClr>
              <a:buSzPct val="100000"/>
              <a:buNone/>
            </a:pPr>
            <a:r>
              <a:t/>
            </a:r>
            <a:endParaRPr sz="2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title"/>
          </p:nvPr>
        </p:nvSpPr>
        <p:spPr>
          <a:xfrm>
            <a:off x="467544" y="404664"/>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48135"/>
              </a:buClr>
              <a:buSzPct val="100000"/>
              <a:buFont typeface="Arial"/>
              <a:buNone/>
            </a:pPr>
            <a:r>
              <a:rPr lang="en-US"/>
              <a:t>What is user centered(interaction) design?</a:t>
            </a:r>
            <a:endParaRPr/>
          </a:p>
        </p:txBody>
      </p:sp>
      <p:sp>
        <p:nvSpPr>
          <p:cNvPr id="197" name="Google Shape;197;p15"/>
          <p:cNvSpPr txBox="1"/>
          <p:nvPr>
            <p:ph idx="1" type="body"/>
          </p:nvPr>
        </p:nvSpPr>
        <p:spPr>
          <a:xfrm>
            <a:off x="628650" y="1825625"/>
            <a:ext cx="7886700" cy="369160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latin typeface="Arial"/>
                <a:ea typeface="Arial"/>
                <a:cs typeface="Arial"/>
                <a:sym typeface="Arial"/>
              </a:rPr>
              <a:t>“Designing interactive products to support the way people communicate and interact in their everyday and working lives.”</a:t>
            </a:r>
            <a:endParaRPr/>
          </a:p>
          <a:p>
            <a:pPr indent="0" lvl="3" marL="1028700" rtl="0" algn="l">
              <a:lnSpc>
                <a:spcPct val="90000"/>
              </a:lnSpc>
              <a:spcBef>
                <a:spcPts val="375"/>
              </a:spcBef>
              <a:spcAft>
                <a:spcPts val="0"/>
              </a:spcAft>
              <a:buClr>
                <a:schemeClr val="dk1"/>
              </a:buClr>
              <a:buSzPts val="2400"/>
              <a:buNone/>
            </a:pPr>
            <a:r>
              <a:rPr lang="en-US" sz="2400">
                <a:solidFill>
                  <a:schemeClr val="dk1"/>
                </a:solidFill>
                <a:latin typeface="Arial"/>
                <a:ea typeface="Arial"/>
                <a:cs typeface="Arial"/>
                <a:sym typeface="Arial"/>
              </a:rPr>
              <a:t>			Sharp, Rogers, and Preece (2019)</a:t>
            </a:r>
            <a:endParaRPr/>
          </a:p>
          <a:p>
            <a:pPr indent="0" lvl="0" marL="171450" rtl="0" algn="l">
              <a:lnSpc>
                <a:spcPct val="90000"/>
              </a:lnSpc>
              <a:spcBef>
                <a:spcPts val="750"/>
              </a:spcBef>
              <a:spcAft>
                <a:spcPts val="0"/>
              </a:spcAft>
              <a:buClr>
                <a:schemeClr val="dk1"/>
              </a:buClr>
              <a:buSzPts val="2800"/>
              <a:buNone/>
            </a:pPr>
            <a:r>
              <a:t/>
            </a:r>
            <a:endParaRPr sz="2800">
              <a:latin typeface="Arial"/>
              <a:ea typeface="Arial"/>
              <a:cs typeface="Arial"/>
              <a:sym typeface="Arial"/>
            </a:endParaRPr>
          </a:p>
          <a:p>
            <a:pPr indent="0" lvl="0" marL="0" rtl="0" algn="l">
              <a:lnSpc>
                <a:spcPct val="90000"/>
              </a:lnSpc>
              <a:spcBef>
                <a:spcPts val="750"/>
              </a:spcBef>
              <a:spcAft>
                <a:spcPts val="0"/>
              </a:spcAft>
              <a:buClr>
                <a:schemeClr val="dk1"/>
              </a:buClr>
              <a:buSzPts val="2800"/>
              <a:buNone/>
            </a:pPr>
            <a:r>
              <a:rPr lang="en-US" sz="2800">
                <a:latin typeface="Arial"/>
                <a:ea typeface="Arial"/>
                <a:cs typeface="Arial"/>
                <a:sym typeface="Arial"/>
              </a:rPr>
              <a:t>“The design of spaces for human communication and interaction.” </a:t>
            </a:r>
            <a:endParaRPr/>
          </a:p>
          <a:p>
            <a:pPr indent="0" lvl="3" marL="1028700" rtl="0" algn="l">
              <a:lnSpc>
                <a:spcPct val="90000"/>
              </a:lnSpc>
              <a:spcBef>
                <a:spcPts val="375"/>
              </a:spcBef>
              <a:spcAft>
                <a:spcPts val="0"/>
              </a:spcAft>
              <a:buClr>
                <a:schemeClr val="dk1"/>
              </a:buClr>
              <a:buSzPts val="2400"/>
              <a:buNone/>
            </a:pPr>
            <a:r>
              <a:rPr lang="en-US" sz="2400">
                <a:solidFill>
                  <a:schemeClr val="dk1"/>
                </a:solidFill>
                <a:latin typeface="Arial"/>
                <a:ea typeface="Arial"/>
                <a:cs typeface="Arial"/>
                <a:sym typeface="Arial"/>
              </a:rPr>
              <a:t>			Winograd (1997)</a:t>
            </a:r>
            <a:endParaRPr/>
          </a:p>
          <a:p>
            <a:pPr indent="-69850" lvl="3" marL="1200150" rtl="0" algn="just">
              <a:lnSpc>
                <a:spcPct val="90000"/>
              </a:lnSpc>
              <a:spcBef>
                <a:spcPts val="375"/>
              </a:spcBef>
              <a:spcAft>
                <a:spcPts val="0"/>
              </a:spcAft>
              <a:buClr>
                <a:schemeClr val="dk1"/>
              </a:buClr>
              <a:buSzPts val="1600"/>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ph type="title"/>
          </p:nvPr>
        </p:nvSpPr>
        <p:spPr>
          <a:xfrm>
            <a:off x="467544" y="404664"/>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Goals of interaction design</a:t>
            </a:r>
            <a:endParaRPr/>
          </a:p>
        </p:txBody>
      </p:sp>
      <p:sp>
        <p:nvSpPr>
          <p:cNvPr id="204" name="Google Shape;20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Font typeface="Noto Sans Symbols"/>
              <a:buChar char="⮚"/>
            </a:pPr>
            <a:r>
              <a:rPr lang="en-US" sz="2800">
                <a:latin typeface="Arial"/>
                <a:ea typeface="Arial"/>
                <a:cs typeface="Arial"/>
                <a:sym typeface="Arial"/>
              </a:rPr>
              <a:t>Develop usable products</a:t>
            </a:r>
            <a:endParaRPr/>
          </a:p>
          <a:p>
            <a:pPr indent="0" lvl="0" marL="171450" rtl="0" algn="l">
              <a:lnSpc>
                <a:spcPct val="90000"/>
              </a:lnSpc>
              <a:spcBef>
                <a:spcPts val="750"/>
              </a:spcBef>
              <a:spcAft>
                <a:spcPts val="0"/>
              </a:spcAft>
              <a:buClr>
                <a:schemeClr val="dk1"/>
              </a:buClr>
              <a:buSzPts val="2800"/>
              <a:buFont typeface="Noto Sans Symbols"/>
              <a:buNone/>
            </a:pPr>
            <a:r>
              <a:t/>
            </a:r>
            <a:endParaRPr sz="2800">
              <a:latin typeface="Arial"/>
              <a:ea typeface="Arial"/>
              <a:cs typeface="Arial"/>
              <a:sym typeface="Arial"/>
            </a:endParaRPr>
          </a:p>
          <a:p>
            <a:pPr indent="-177800" lvl="1" marL="514350" rtl="0" algn="l">
              <a:lnSpc>
                <a:spcPct val="90000"/>
              </a:lnSpc>
              <a:spcBef>
                <a:spcPts val="375"/>
              </a:spcBef>
              <a:spcAft>
                <a:spcPts val="0"/>
              </a:spcAft>
              <a:buClr>
                <a:schemeClr val="dk1"/>
              </a:buClr>
              <a:buSzPts val="2800"/>
              <a:buFont typeface="Arial"/>
              <a:buChar char="•"/>
            </a:pPr>
            <a:r>
              <a:rPr lang="en-US" sz="2800">
                <a:solidFill>
                  <a:schemeClr val="dk1"/>
                </a:solidFill>
                <a:latin typeface="Arial"/>
                <a:ea typeface="Arial"/>
                <a:cs typeface="Arial"/>
                <a:sym typeface="Arial"/>
              </a:rPr>
              <a:t> Usability means easy to learn, effective to use, and provides an enjoyable experience</a:t>
            </a:r>
            <a:endParaRPr/>
          </a:p>
          <a:p>
            <a:pPr indent="0" lvl="1" marL="514350" rtl="0" algn="l">
              <a:lnSpc>
                <a:spcPct val="90000"/>
              </a:lnSpc>
              <a:spcBef>
                <a:spcPts val="375"/>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177800" lvl="0" marL="171450" rtl="0" algn="l">
              <a:lnSpc>
                <a:spcPct val="90000"/>
              </a:lnSpc>
              <a:spcBef>
                <a:spcPts val="750"/>
              </a:spcBef>
              <a:spcAft>
                <a:spcPts val="0"/>
              </a:spcAft>
              <a:buClr>
                <a:schemeClr val="dk1"/>
              </a:buClr>
              <a:buSzPts val="2800"/>
              <a:buFont typeface="Noto Sans Symbols"/>
              <a:buChar char="⮚"/>
            </a:pPr>
            <a:r>
              <a:rPr lang="en-US" sz="2800">
                <a:latin typeface="Arial"/>
                <a:ea typeface="Arial"/>
                <a:cs typeface="Arial"/>
                <a:sym typeface="Arial"/>
              </a:rPr>
              <a:t>Involve users in the design process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Interaction design</a:t>
            </a:r>
            <a:endParaRPr/>
          </a:p>
        </p:txBody>
      </p:sp>
      <p:graphicFrame>
        <p:nvGraphicFramePr>
          <p:cNvPr descr="Schematic illustration of relationship among contributing academic disciplines, design practices, and interdisciplinary fields concerned with interaction design. The double-headed arrows depicts overlapping." id="211" name="Google Shape;211;p17"/>
          <p:cNvGraphicFramePr/>
          <p:nvPr/>
        </p:nvGraphicFramePr>
        <p:xfrm>
          <a:off x="683568" y="1268760"/>
          <a:ext cx="7458581" cy="4896544"/>
        </p:xfrm>
        <a:graphic>
          <a:graphicData uri="http://schemas.openxmlformats.org/presentationml/2006/ole">
            <mc:AlternateContent>
              <mc:Choice Requires="v">
                <p:oleObj r:id="rId4" imgH="4896544" imgW="7458581" progId="Word.Document.8" spid="_x0000_s1">
                  <p:embed/>
                </p:oleObj>
              </mc:Choice>
              <mc:Fallback>
                <p:oleObj r:id="rId5" imgH="4896544" imgW="7458581" progId="Word.Document.8">
                  <p:embed/>
                  <p:pic>
                    <p:nvPicPr>
                      <p:cNvPr id="211" name="Google Shape;211;p17"/>
                      <p:cNvPicPr preferRelativeResize="0"/>
                      <p:nvPr/>
                    </p:nvPicPr>
                    <p:blipFill rotWithShape="1">
                      <a:blip r:embed="rId6">
                        <a:alphaModFix/>
                      </a:blip>
                      <a:srcRect b="0" l="0" r="0" t="0"/>
                      <a:stretch/>
                    </p:blipFill>
                    <p:spPr>
                      <a:xfrm>
                        <a:off x="683568" y="1268760"/>
                        <a:ext cx="7458581" cy="4896544"/>
                      </a:xfrm>
                      <a:prstGeom prst="rect">
                        <a:avLst/>
                      </a:prstGeom>
                      <a:noFill/>
                      <a:ln>
                        <a:noFill/>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8"/>
          <p:cNvSpPr txBox="1"/>
          <p:nvPr>
            <p:ph type="title"/>
          </p:nvPr>
        </p:nvSpPr>
        <p:spPr>
          <a:xfrm>
            <a:off x="539552" y="476672"/>
            <a:ext cx="81534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Interaction design in business</a:t>
            </a:r>
            <a:endParaRPr/>
          </a:p>
        </p:txBody>
      </p:sp>
      <p:sp>
        <p:nvSpPr>
          <p:cNvPr id="218" name="Google Shape;218;p18"/>
          <p:cNvSpPr txBox="1"/>
          <p:nvPr>
            <p:ph idx="1" type="body"/>
          </p:nvPr>
        </p:nvSpPr>
        <p:spPr>
          <a:xfrm>
            <a:off x="611560" y="1700808"/>
            <a:ext cx="7772400" cy="4114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lang="en-US">
                <a:latin typeface="Arial"/>
                <a:ea typeface="Arial"/>
                <a:cs typeface="Arial"/>
                <a:sym typeface="Arial"/>
              </a:rPr>
              <a:t>Large number of ID consultancies. Examples of well known ones include:</a:t>
            </a:r>
            <a:endParaRPr/>
          </a:p>
          <a:p>
            <a:pPr indent="-114300" lvl="0" marL="171450" rtl="0" algn="l">
              <a:lnSpc>
                <a:spcPct val="90000"/>
              </a:lnSpc>
              <a:spcBef>
                <a:spcPts val="750"/>
              </a:spcBef>
              <a:spcAft>
                <a:spcPts val="0"/>
              </a:spcAft>
              <a:buClr>
                <a:schemeClr val="dk1"/>
              </a:buClr>
              <a:buSzPts val="900"/>
              <a:buNone/>
            </a:pPr>
            <a:r>
              <a:t/>
            </a:r>
            <a:endParaRPr sz="900">
              <a:latin typeface="Arial"/>
              <a:ea typeface="Arial"/>
              <a:cs typeface="Arial"/>
              <a:sym typeface="Arial"/>
            </a:endParaRPr>
          </a:p>
          <a:p>
            <a:pPr indent="-171450" lvl="1" marL="514350" rtl="0" algn="l">
              <a:lnSpc>
                <a:spcPct val="90000"/>
              </a:lnSpc>
              <a:spcBef>
                <a:spcPts val="375"/>
              </a:spcBef>
              <a:spcAft>
                <a:spcPts val="0"/>
              </a:spcAft>
              <a:buClr>
                <a:schemeClr val="dk1"/>
              </a:buClr>
              <a:buSzPts val="2400"/>
              <a:buChar char="•"/>
            </a:pPr>
            <a:r>
              <a:rPr b="1" lang="en-US" sz="2400">
                <a:solidFill>
                  <a:schemeClr val="dk1"/>
                </a:solidFill>
                <a:latin typeface="Arial"/>
                <a:ea typeface="Arial"/>
                <a:cs typeface="Arial"/>
                <a:sym typeface="Arial"/>
              </a:rPr>
              <a:t>Nielsen Norman Group</a:t>
            </a:r>
            <a:r>
              <a:rPr lang="en-US" sz="2400">
                <a:solidFill>
                  <a:schemeClr val="dk1"/>
                </a:solidFill>
                <a:latin typeface="Arial"/>
                <a:ea typeface="Arial"/>
                <a:cs typeface="Arial"/>
                <a:sym typeface="Arial"/>
              </a:rPr>
              <a:t>: “help companies enter the age of the consumer, designing human-centered products and services”</a:t>
            </a:r>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71450" lvl="1" marL="514350" rtl="0" algn="l">
              <a:lnSpc>
                <a:spcPct val="90000"/>
              </a:lnSpc>
              <a:spcBef>
                <a:spcPts val="375"/>
              </a:spcBef>
              <a:spcAft>
                <a:spcPts val="0"/>
              </a:spcAft>
              <a:buClr>
                <a:schemeClr val="dk1"/>
              </a:buClr>
              <a:buSzPts val="2400"/>
              <a:buChar char="•"/>
            </a:pPr>
            <a:r>
              <a:rPr b="1" lang="en-US" sz="2400">
                <a:solidFill>
                  <a:schemeClr val="dk1"/>
                </a:solidFill>
                <a:latin typeface="Arial"/>
                <a:ea typeface="Arial"/>
                <a:cs typeface="Arial"/>
                <a:sym typeface="Arial"/>
              </a:rPr>
              <a:t>Cooper:</a:t>
            </a:r>
            <a:r>
              <a:rPr lang="en-US" sz="2400">
                <a:solidFill>
                  <a:schemeClr val="dk1"/>
                </a:solidFill>
                <a:latin typeface="Arial"/>
                <a:ea typeface="Arial"/>
                <a:cs typeface="Arial"/>
                <a:sym typeface="Arial"/>
              </a:rPr>
              <a:t> “From research and product to goal-related design”</a:t>
            </a:r>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71450" lvl="1" marL="514350" rtl="0" algn="l">
              <a:lnSpc>
                <a:spcPct val="90000"/>
              </a:lnSpc>
              <a:spcBef>
                <a:spcPts val="375"/>
              </a:spcBef>
              <a:spcAft>
                <a:spcPts val="0"/>
              </a:spcAft>
              <a:buClr>
                <a:schemeClr val="dk1"/>
              </a:buClr>
              <a:buSzPts val="2400"/>
              <a:buChar char="•"/>
            </a:pPr>
            <a:r>
              <a:rPr b="1" lang="en-US" sz="2400">
                <a:solidFill>
                  <a:schemeClr val="dk1"/>
                </a:solidFill>
                <a:latin typeface="Arial"/>
                <a:ea typeface="Arial"/>
                <a:cs typeface="Arial"/>
                <a:sym typeface="Arial"/>
              </a:rPr>
              <a:t>IDEO: “</a:t>
            </a:r>
            <a:r>
              <a:rPr lang="en-US" sz="2400">
                <a:solidFill>
                  <a:schemeClr val="dk1"/>
                </a:solidFill>
                <a:latin typeface="Arial"/>
                <a:ea typeface="Arial"/>
                <a:cs typeface="Arial"/>
                <a:sym typeface="Arial"/>
              </a:rPr>
              <a:t>creates products, services and environments for companies pioneering new ways to provide value to their customers”</a:t>
            </a:r>
            <a:endParaRPr/>
          </a:p>
          <a:p>
            <a:pPr indent="-69850" lvl="1" marL="514350" rtl="0" algn="l">
              <a:lnSpc>
                <a:spcPct val="90000"/>
              </a:lnSpc>
              <a:spcBef>
                <a:spcPts val="375"/>
              </a:spcBef>
              <a:spcAft>
                <a:spcPts val="0"/>
              </a:spcAft>
              <a:buClr>
                <a:schemeClr val="dk1"/>
              </a:buClr>
              <a:buSzPts val="1600"/>
              <a:buNone/>
            </a:pPr>
            <a:r>
              <a:t/>
            </a:r>
            <a:endParaRPr sz="1600"/>
          </a:p>
          <a:p>
            <a:pPr indent="0" lvl="0" marL="0" rtl="0" algn="l">
              <a:lnSpc>
                <a:spcPct val="90000"/>
              </a:lnSpc>
              <a:spcBef>
                <a:spcPts val="750"/>
              </a:spcBef>
              <a:spcAft>
                <a:spcPts val="0"/>
              </a:spcAft>
              <a:buClr>
                <a:schemeClr val="dk1"/>
              </a:buClr>
              <a:buSzPts val="1600"/>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latin typeface="Arial"/>
                <a:ea typeface="Arial"/>
                <a:cs typeface="Arial"/>
                <a:sym typeface="Arial"/>
              </a:rPr>
              <a:t>Usability goals</a:t>
            </a:r>
            <a:endParaRPr/>
          </a:p>
        </p:txBody>
      </p:sp>
      <p:sp>
        <p:nvSpPr>
          <p:cNvPr id="225" name="Google Shape;225;p19"/>
          <p:cNvSpPr txBox="1"/>
          <p:nvPr>
            <p:ph idx="1" type="body"/>
          </p:nvPr>
        </p:nvSpPr>
        <p:spPr>
          <a:xfrm>
            <a:off x="628650" y="1628800"/>
            <a:ext cx="7886700" cy="4548163"/>
          </a:xfrm>
          <a:prstGeom prst="rect">
            <a:avLst/>
          </a:prstGeom>
          <a:noFill/>
          <a:ln>
            <a:noFill/>
          </a:ln>
        </p:spPr>
        <p:txBody>
          <a:bodyPr anchorCtr="0" anchor="t" bIns="45700" lIns="91425" spcFirstLastPara="1" rIns="91425" wrap="square" tIns="45700">
            <a:noAutofit/>
          </a:bodyPr>
          <a:lstStyle/>
          <a:p>
            <a:pPr indent="-171450" lvl="0" marL="171450" rtl="0" algn="l">
              <a:lnSpc>
                <a:spcPct val="150000"/>
              </a:lnSpc>
              <a:spcBef>
                <a:spcPts val="0"/>
              </a:spcBef>
              <a:spcAft>
                <a:spcPts val="0"/>
              </a:spcAft>
              <a:buClr>
                <a:schemeClr val="dk1"/>
              </a:buClr>
              <a:buSzPts val="2400"/>
              <a:buChar char="•"/>
            </a:pPr>
            <a:r>
              <a:rPr lang="en-US" sz="2400">
                <a:latin typeface="Arial"/>
                <a:ea typeface="Arial"/>
                <a:cs typeface="Arial"/>
                <a:sym typeface="Arial"/>
              </a:rPr>
              <a:t>Effective to use</a:t>
            </a:r>
            <a:endParaRPr/>
          </a:p>
          <a:p>
            <a:pPr indent="-171450" lvl="0" marL="171450" rtl="0" algn="l">
              <a:lnSpc>
                <a:spcPct val="150000"/>
              </a:lnSpc>
              <a:spcBef>
                <a:spcPts val="750"/>
              </a:spcBef>
              <a:spcAft>
                <a:spcPts val="0"/>
              </a:spcAft>
              <a:buClr>
                <a:schemeClr val="dk1"/>
              </a:buClr>
              <a:buSzPts val="2400"/>
              <a:buChar char="•"/>
            </a:pPr>
            <a:r>
              <a:rPr lang="en-US" sz="2400">
                <a:latin typeface="Arial"/>
                <a:ea typeface="Arial"/>
                <a:cs typeface="Arial"/>
                <a:sym typeface="Arial"/>
              </a:rPr>
              <a:t>Efficient to use</a:t>
            </a:r>
            <a:endParaRPr/>
          </a:p>
          <a:p>
            <a:pPr indent="-171450" lvl="0" marL="171450" rtl="0" algn="l">
              <a:lnSpc>
                <a:spcPct val="150000"/>
              </a:lnSpc>
              <a:spcBef>
                <a:spcPts val="750"/>
              </a:spcBef>
              <a:spcAft>
                <a:spcPts val="0"/>
              </a:spcAft>
              <a:buClr>
                <a:schemeClr val="dk1"/>
              </a:buClr>
              <a:buSzPts val="2400"/>
              <a:buChar char="•"/>
            </a:pPr>
            <a:r>
              <a:rPr lang="en-US" sz="2400">
                <a:latin typeface="Arial"/>
                <a:ea typeface="Arial"/>
                <a:cs typeface="Arial"/>
                <a:sym typeface="Arial"/>
              </a:rPr>
              <a:t>Safe to use</a:t>
            </a:r>
            <a:endParaRPr/>
          </a:p>
          <a:p>
            <a:pPr indent="-171450" lvl="0" marL="171450" rtl="0" algn="l">
              <a:lnSpc>
                <a:spcPct val="150000"/>
              </a:lnSpc>
              <a:spcBef>
                <a:spcPts val="750"/>
              </a:spcBef>
              <a:spcAft>
                <a:spcPts val="0"/>
              </a:spcAft>
              <a:buClr>
                <a:schemeClr val="dk1"/>
              </a:buClr>
              <a:buSzPts val="2400"/>
              <a:buChar char="•"/>
            </a:pPr>
            <a:r>
              <a:rPr lang="en-US" sz="2400">
                <a:latin typeface="Arial"/>
                <a:ea typeface="Arial"/>
                <a:cs typeface="Arial"/>
                <a:sym typeface="Arial"/>
              </a:rPr>
              <a:t>Have good utility</a:t>
            </a:r>
            <a:endParaRPr/>
          </a:p>
          <a:p>
            <a:pPr indent="-171450" lvl="0" marL="171450" rtl="0" algn="l">
              <a:lnSpc>
                <a:spcPct val="150000"/>
              </a:lnSpc>
              <a:spcBef>
                <a:spcPts val="750"/>
              </a:spcBef>
              <a:spcAft>
                <a:spcPts val="0"/>
              </a:spcAft>
              <a:buClr>
                <a:schemeClr val="dk1"/>
              </a:buClr>
              <a:buSzPts val="2400"/>
              <a:buChar char="•"/>
            </a:pPr>
            <a:r>
              <a:rPr lang="en-US" sz="2400">
                <a:latin typeface="Arial"/>
                <a:ea typeface="Arial"/>
                <a:cs typeface="Arial"/>
                <a:sym typeface="Arial"/>
              </a:rPr>
              <a:t>Easy to learn</a:t>
            </a:r>
            <a:endParaRPr/>
          </a:p>
          <a:p>
            <a:pPr indent="-171450" lvl="0" marL="171450" rtl="0" algn="l">
              <a:lnSpc>
                <a:spcPct val="150000"/>
              </a:lnSpc>
              <a:spcBef>
                <a:spcPts val="750"/>
              </a:spcBef>
              <a:spcAft>
                <a:spcPts val="0"/>
              </a:spcAft>
              <a:buClr>
                <a:schemeClr val="dk1"/>
              </a:buClr>
              <a:buSzPts val="2400"/>
              <a:buChar char="•"/>
            </a:pPr>
            <a:r>
              <a:rPr lang="en-US" sz="2400">
                <a:latin typeface="Arial"/>
                <a:ea typeface="Arial"/>
                <a:cs typeface="Arial"/>
                <a:sym typeface="Arial"/>
              </a:rPr>
              <a:t>Easy to remember how to use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101" name="Google Shape;101;p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a:t>Introduction to User Centered Design: </a:t>
            </a:r>
            <a:endParaRPr/>
          </a:p>
          <a:p>
            <a:pPr indent="-19050" lvl="0" marL="171450" rtl="0" algn="l">
              <a:lnSpc>
                <a:spcPct val="90000"/>
              </a:lnSpc>
              <a:spcBef>
                <a:spcPts val="750"/>
              </a:spcBef>
              <a:spcAft>
                <a:spcPts val="0"/>
              </a:spcAft>
              <a:buClr>
                <a:schemeClr val="dk1"/>
              </a:buClr>
              <a:buSzPts val="2400"/>
              <a:buNone/>
            </a:pPr>
            <a:r>
              <a:t/>
            </a:r>
            <a:endParaRPr/>
          </a:p>
          <a:p>
            <a:pPr indent="0" lvl="0" marL="0" rtl="0" algn="l">
              <a:lnSpc>
                <a:spcPct val="90000"/>
              </a:lnSpc>
              <a:spcBef>
                <a:spcPts val="750"/>
              </a:spcBef>
              <a:spcAft>
                <a:spcPts val="0"/>
              </a:spcAft>
              <a:buClr>
                <a:schemeClr val="dk1"/>
              </a:buClr>
              <a:buSzPts val="2400"/>
              <a:buNone/>
            </a:pPr>
            <a:r>
              <a:rPr lang="en-US"/>
              <a:t>Aspects of User Centered Design, Product Appreciation Assignment – Evaluating the product from user centered design aspects such as functionality, ease of use, ergonomics, aesthetics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The user experience</a:t>
            </a:r>
            <a:endParaRPr/>
          </a:p>
        </p:txBody>
      </p:sp>
      <p:sp>
        <p:nvSpPr>
          <p:cNvPr id="232" name="Google Shape;232;p20"/>
          <p:cNvSpPr txBox="1"/>
          <p:nvPr>
            <p:ph idx="1" type="body"/>
          </p:nvPr>
        </p:nvSpPr>
        <p:spPr>
          <a:xfrm>
            <a:off x="467544" y="1556792"/>
            <a:ext cx="8229600" cy="47853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latin typeface="Arial"/>
                <a:ea typeface="Arial"/>
                <a:cs typeface="Arial"/>
                <a:sym typeface="Arial"/>
              </a:rPr>
              <a:t>How a product behaves and is used by people in the real world</a:t>
            </a:r>
            <a:endParaRPr/>
          </a:p>
          <a:p>
            <a:pPr indent="-171450" lvl="1" marL="514350" rtl="0" algn="l">
              <a:lnSpc>
                <a:spcPct val="90000"/>
              </a:lnSpc>
              <a:spcBef>
                <a:spcPts val="375"/>
              </a:spcBef>
              <a:spcAft>
                <a:spcPts val="0"/>
              </a:spcAft>
              <a:buClr>
                <a:schemeClr val="dk1"/>
              </a:buClr>
              <a:buSzPts val="2000"/>
              <a:buChar char="•"/>
            </a:pPr>
            <a:r>
              <a:rPr lang="en-US"/>
              <a:t>T</a:t>
            </a:r>
            <a:r>
              <a:rPr lang="en-US" sz="2000">
                <a:solidFill>
                  <a:schemeClr val="dk1"/>
                </a:solidFill>
                <a:latin typeface="Arial"/>
                <a:ea typeface="Arial"/>
                <a:cs typeface="Arial"/>
                <a:sym typeface="Arial"/>
              </a:rPr>
              <a:t>he way people feel about it and their pleasure and satisfaction when using it, looking at it, holding it, and opening or closing it</a:t>
            </a:r>
            <a:endParaRPr/>
          </a:p>
          <a:p>
            <a:pPr indent="-171450" lvl="1" marL="514350" rtl="0" algn="l">
              <a:lnSpc>
                <a:spcPct val="90000"/>
              </a:lnSpc>
              <a:spcBef>
                <a:spcPts val="375"/>
              </a:spcBef>
              <a:spcAft>
                <a:spcPts val="0"/>
              </a:spcAft>
              <a:buClr>
                <a:schemeClr val="dk1"/>
              </a:buClr>
              <a:buSzPts val="2000"/>
              <a:buChar char="•"/>
            </a:pPr>
            <a:r>
              <a:rPr lang="en-US" sz="2000">
                <a:solidFill>
                  <a:schemeClr val="dk1"/>
                </a:solidFill>
                <a:latin typeface="Arial"/>
                <a:ea typeface="Arial"/>
                <a:cs typeface="Arial"/>
                <a:sym typeface="Arial"/>
              </a:rPr>
              <a:t>“Every product that is used by someone has a user experience: newspapers, ketchup bottles, reclining armchairs, cardigan sweaters.” (Garrett, 2010)</a:t>
            </a:r>
            <a:endParaRPr/>
          </a:p>
          <a:p>
            <a:pPr indent="-171450" lvl="1" marL="514350" rtl="0" algn="l">
              <a:lnSpc>
                <a:spcPct val="90000"/>
              </a:lnSpc>
              <a:spcBef>
                <a:spcPts val="375"/>
              </a:spcBef>
              <a:spcAft>
                <a:spcPts val="0"/>
              </a:spcAft>
              <a:buClr>
                <a:schemeClr val="dk1"/>
              </a:buClr>
              <a:buSzPts val="2000"/>
              <a:buChar char="•"/>
            </a:pPr>
            <a:r>
              <a:rPr lang="en-US" sz="2000">
                <a:solidFill>
                  <a:schemeClr val="dk1"/>
                </a:solidFill>
                <a:latin typeface="Arial"/>
                <a:ea typeface="Arial"/>
                <a:cs typeface="Arial"/>
                <a:sym typeface="Arial"/>
              </a:rPr>
              <a:t>“All aspects of the end-user's interaction with the company, its services, and its products. (Nielsen and Norman, 2014)</a:t>
            </a:r>
            <a:endParaRPr/>
          </a:p>
          <a:p>
            <a:pPr indent="-95250" lvl="0" marL="171450" rtl="0" algn="l">
              <a:lnSpc>
                <a:spcPct val="90000"/>
              </a:lnSpc>
              <a:spcBef>
                <a:spcPts val="750"/>
              </a:spcBef>
              <a:spcAft>
                <a:spcPts val="0"/>
              </a:spcAft>
              <a:buClr>
                <a:schemeClr val="dk1"/>
              </a:buClr>
              <a:buSzPts val="1200"/>
              <a:buNone/>
            </a:pPr>
            <a:r>
              <a:t/>
            </a:r>
            <a:endParaRPr sz="1200">
              <a:latin typeface="Arial"/>
              <a:ea typeface="Arial"/>
              <a:cs typeface="Arial"/>
              <a:sym typeface="Arial"/>
            </a:endParaRPr>
          </a:p>
          <a:p>
            <a:pPr indent="0" lvl="0" marL="0" rtl="0" algn="l">
              <a:lnSpc>
                <a:spcPct val="90000"/>
              </a:lnSpc>
              <a:spcBef>
                <a:spcPts val="750"/>
              </a:spcBef>
              <a:spcAft>
                <a:spcPts val="0"/>
              </a:spcAft>
              <a:buClr>
                <a:schemeClr val="dk1"/>
              </a:buClr>
              <a:buSzPts val="2800"/>
              <a:buNone/>
            </a:pPr>
            <a:r>
              <a:rPr lang="en-US" sz="2800">
                <a:latin typeface="Arial"/>
                <a:ea typeface="Arial"/>
                <a:cs typeface="Arial"/>
                <a:sym typeface="Arial"/>
              </a:rPr>
              <a:t>Cannot design a user experience−only can design </a:t>
            </a:r>
            <a:r>
              <a:rPr i="1" lang="en-US" sz="2800">
                <a:latin typeface="Arial"/>
                <a:ea typeface="Arial"/>
                <a:cs typeface="Arial"/>
                <a:sym typeface="Arial"/>
              </a:rPr>
              <a:t>for</a:t>
            </a:r>
            <a:r>
              <a:rPr lang="en-US" sz="2800">
                <a:latin typeface="Arial"/>
                <a:ea typeface="Arial"/>
                <a:cs typeface="Arial"/>
                <a:sym typeface="Arial"/>
              </a:rPr>
              <a:t> a user experience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467544" y="692696"/>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48135"/>
              </a:buClr>
              <a:buSzPct val="100000"/>
              <a:buFont typeface="Arial"/>
              <a:buNone/>
            </a:pPr>
            <a:r>
              <a:rPr lang="en-US"/>
              <a:t>Why was the iPod user experience such a success?</a:t>
            </a:r>
            <a:endParaRPr/>
          </a:p>
        </p:txBody>
      </p:sp>
      <p:sp>
        <p:nvSpPr>
          <p:cNvPr id="239" name="Google Shape;239;p21"/>
          <p:cNvSpPr txBox="1"/>
          <p:nvPr>
            <p:ph idx="1" type="body"/>
          </p:nvPr>
        </p:nvSpPr>
        <p:spPr>
          <a:xfrm>
            <a:off x="4788024" y="1916832"/>
            <a:ext cx="4355976" cy="40653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sz="2800">
              <a:solidFill>
                <a:srgbClr val="7030A0"/>
              </a:solidFill>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Quality user experience from the start</a:t>
            </a:r>
            <a:endParaRPr/>
          </a:p>
          <a:p>
            <a:pPr indent="-171450" lvl="0" marL="171450" rtl="0" algn="l">
              <a:lnSpc>
                <a:spcPct val="90000"/>
              </a:lnSpc>
              <a:spcBef>
                <a:spcPts val="750"/>
              </a:spcBef>
              <a:spcAft>
                <a:spcPts val="0"/>
              </a:spcAft>
              <a:buClr>
                <a:schemeClr val="dk1"/>
              </a:buClr>
              <a:buSzPts val="2400"/>
              <a:buChar char="•"/>
            </a:pPr>
            <a:r>
              <a:rPr lang="en-US" sz="2400">
                <a:latin typeface="Arial"/>
                <a:ea typeface="Arial"/>
                <a:cs typeface="Arial"/>
                <a:sym typeface="Arial"/>
              </a:rPr>
              <a:t>Simple, elegant, distinct brand, pleasurable, must have fashion item, catchy names, cool...</a:t>
            </a:r>
            <a:endParaRPr/>
          </a:p>
        </p:txBody>
      </p:sp>
      <p:pic>
        <p:nvPicPr>
          <p:cNvPr descr="Photo depicts a demonstration by a person regarding iPod Nano with a series of iPods in the background screen." id="240" name="Google Shape;240;p21"/>
          <p:cNvPicPr preferRelativeResize="0"/>
          <p:nvPr/>
        </p:nvPicPr>
        <p:blipFill rotWithShape="1">
          <a:blip r:embed="rId3">
            <a:alphaModFix/>
          </a:blip>
          <a:srcRect b="0" l="0" r="0" t="0"/>
          <a:stretch/>
        </p:blipFill>
        <p:spPr>
          <a:xfrm>
            <a:off x="683568" y="2780928"/>
            <a:ext cx="3943350" cy="2448272"/>
          </a:xfrm>
          <a:prstGeom prst="rect">
            <a:avLst/>
          </a:prstGeom>
          <a:noFill/>
          <a:ln>
            <a:noFill/>
          </a:ln>
        </p:spPr>
      </p:pic>
      <p:pic>
        <p:nvPicPr>
          <p:cNvPr id="241" name="Google Shape;241;p21"/>
          <p:cNvPicPr preferRelativeResize="0"/>
          <p:nvPr/>
        </p:nvPicPr>
        <p:blipFill rotWithShape="1">
          <a:blip r:embed="rId4">
            <a:alphaModFix/>
          </a:blip>
          <a:srcRect b="0" l="0" r="0" t="0"/>
          <a:stretch/>
        </p:blipFill>
        <p:spPr>
          <a:xfrm>
            <a:off x="660397" y="5373216"/>
            <a:ext cx="3438525" cy="47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467544" y="47667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48135"/>
              </a:buClr>
              <a:buSzPct val="100000"/>
              <a:buFont typeface="Arial"/>
              <a:buNone/>
            </a:pPr>
            <a:r>
              <a:rPr lang="en-US"/>
              <a:t>Core characteristics of interaction design</a:t>
            </a:r>
            <a:endParaRPr/>
          </a:p>
        </p:txBody>
      </p:sp>
      <p:sp>
        <p:nvSpPr>
          <p:cNvPr id="248" name="Google Shape;248;p22"/>
          <p:cNvSpPr txBox="1"/>
          <p:nvPr>
            <p:ph idx="1" type="body"/>
          </p:nvPr>
        </p:nvSpPr>
        <p:spPr>
          <a:xfrm>
            <a:off x="539552" y="1916832"/>
            <a:ext cx="7772400" cy="4114800"/>
          </a:xfrm>
          <a:prstGeom prst="rect">
            <a:avLst/>
          </a:prstGeom>
          <a:noFill/>
          <a:ln>
            <a:noFill/>
          </a:ln>
        </p:spPr>
        <p:txBody>
          <a:bodyPr anchorCtr="0" anchor="t" bIns="45700" lIns="91425" spcFirstLastPara="1" rIns="91425" wrap="square" tIns="45700">
            <a:noAutofit/>
          </a:bodyPr>
          <a:lstStyle/>
          <a:p>
            <a:pPr indent="-177800" lvl="0" marL="171450" rtl="0" algn="l">
              <a:lnSpc>
                <a:spcPct val="90000"/>
              </a:lnSpc>
              <a:spcBef>
                <a:spcPts val="0"/>
              </a:spcBef>
              <a:spcAft>
                <a:spcPts val="0"/>
              </a:spcAft>
              <a:buClr>
                <a:schemeClr val="dk1"/>
              </a:buClr>
              <a:buSzPts val="2800"/>
              <a:buChar char="•"/>
            </a:pPr>
            <a:r>
              <a:rPr lang="en-US" sz="2800"/>
              <a:t>Users should be involved throughout the development of the project</a:t>
            </a:r>
            <a:endParaRPr/>
          </a:p>
          <a:p>
            <a:pPr indent="0" lvl="0" marL="171450" rtl="0" algn="l">
              <a:lnSpc>
                <a:spcPct val="90000"/>
              </a:lnSpc>
              <a:spcBef>
                <a:spcPts val="750"/>
              </a:spcBef>
              <a:spcAft>
                <a:spcPts val="0"/>
              </a:spcAft>
              <a:buClr>
                <a:schemeClr val="dk1"/>
              </a:buClr>
              <a:buSzPts val="2800"/>
              <a:buNone/>
            </a:pPr>
            <a:r>
              <a:t/>
            </a:r>
            <a:endParaRPr sz="2800"/>
          </a:p>
          <a:p>
            <a:pPr indent="-177800" lvl="0" marL="171450" rtl="0" algn="l">
              <a:lnSpc>
                <a:spcPct val="90000"/>
              </a:lnSpc>
              <a:spcBef>
                <a:spcPts val="750"/>
              </a:spcBef>
              <a:spcAft>
                <a:spcPts val="0"/>
              </a:spcAft>
              <a:buClr>
                <a:schemeClr val="dk1"/>
              </a:buClr>
              <a:buSzPts val="2800"/>
              <a:buChar char="•"/>
            </a:pPr>
            <a:r>
              <a:rPr lang="en-US" sz="2800"/>
              <a:t>Specific usability and user experience goals need to be identified, clearly documented, and agreed to at the beginning of the project</a:t>
            </a:r>
            <a:endParaRPr/>
          </a:p>
          <a:p>
            <a:pPr indent="0" lvl="0" marL="171450" rtl="0" algn="l">
              <a:lnSpc>
                <a:spcPct val="90000"/>
              </a:lnSpc>
              <a:spcBef>
                <a:spcPts val="750"/>
              </a:spcBef>
              <a:spcAft>
                <a:spcPts val="0"/>
              </a:spcAft>
              <a:buClr>
                <a:schemeClr val="dk1"/>
              </a:buClr>
              <a:buSzPts val="2800"/>
              <a:buNone/>
            </a:pPr>
            <a:r>
              <a:t/>
            </a:r>
            <a:endParaRPr sz="2800"/>
          </a:p>
          <a:p>
            <a:pPr indent="-177800" lvl="0" marL="171450" rtl="0" algn="l">
              <a:lnSpc>
                <a:spcPct val="90000"/>
              </a:lnSpc>
              <a:spcBef>
                <a:spcPts val="750"/>
              </a:spcBef>
              <a:spcAft>
                <a:spcPts val="0"/>
              </a:spcAft>
              <a:buClr>
                <a:schemeClr val="dk1"/>
              </a:buClr>
              <a:buSzPts val="2800"/>
              <a:buChar char="•"/>
            </a:pPr>
            <a:r>
              <a:rPr lang="en-US" sz="2800"/>
              <a:t>Iteration is needed through the core activities</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Why?</a:t>
            </a:r>
            <a:endParaRPr/>
          </a:p>
        </p:txBody>
      </p:sp>
      <p:sp>
        <p:nvSpPr>
          <p:cNvPr id="255" name="Google Shape;255;p2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sz="2800"/>
              <a:t>Help designers: </a:t>
            </a:r>
            <a:endParaRPr/>
          </a:p>
          <a:p>
            <a:pPr indent="-19050" lvl="1" marL="514350" rtl="0" algn="l">
              <a:lnSpc>
                <a:spcPct val="90000"/>
              </a:lnSpc>
              <a:spcBef>
                <a:spcPts val="375"/>
              </a:spcBef>
              <a:spcAft>
                <a:spcPts val="0"/>
              </a:spcAft>
              <a:buClr>
                <a:schemeClr val="dk1"/>
              </a:buClr>
              <a:buSzPts val="2400"/>
              <a:buNone/>
            </a:pPr>
            <a:r>
              <a:t/>
            </a:r>
            <a:endParaRPr sz="2400"/>
          </a:p>
          <a:p>
            <a:pPr indent="-171450" lvl="1" marL="514350" rtl="0" algn="l">
              <a:lnSpc>
                <a:spcPct val="90000"/>
              </a:lnSpc>
              <a:spcBef>
                <a:spcPts val="375"/>
              </a:spcBef>
              <a:spcAft>
                <a:spcPts val="0"/>
              </a:spcAft>
              <a:buClr>
                <a:schemeClr val="dk1"/>
              </a:buClr>
              <a:buSzPts val="2400"/>
              <a:buChar char="•"/>
            </a:pPr>
            <a:r>
              <a:rPr lang="en-US" sz="2400"/>
              <a:t>Understand how to design interactive products that fit with what people want, need, and may desire</a:t>
            </a:r>
            <a:endParaRPr/>
          </a:p>
          <a:p>
            <a:pPr indent="-120650" lvl="1" marL="514350" rtl="0" algn="l">
              <a:lnSpc>
                <a:spcPct val="90000"/>
              </a:lnSpc>
              <a:spcBef>
                <a:spcPts val="375"/>
              </a:spcBef>
              <a:spcAft>
                <a:spcPts val="0"/>
              </a:spcAft>
              <a:buClr>
                <a:schemeClr val="dk1"/>
              </a:buClr>
              <a:buSzPts val="800"/>
              <a:buNone/>
            </a:pPr>
            <a:r>
              <a:t/>
            </a:r>
            <a:endParaRPr sz="800"/>
          </a:p>
          <a:p>
            <a:pPr indent="-171450" lvl="1" marL="514350" rtl="0" algn="l">
              <a:lnSpc>
                <a:spcPct val="90000"/>
              </a:lnSpc>
              <a:spcBef>
                <a:spcPts val="375"/>
              </a:spcBef>
              <a:spcAft>
                <a:spcPts val="0"/>
              </a:spcAft>
              <a:buClr>
                <a:schemeClr val="dk1"/>
              </a:buClr>
              <a:buSzPts val="2400"/>
              <a:buChar char="•"/>
            </a:pPr>
            <a:r>
              <a:rPr lang="en-US" sz="2400"/>
              <a:t>Appreciate that one size does not fit all </a:t>
            </a:r>
            <a:r>
              <a:rPr lang="en-US"/>
              <a:t>(for example,  teenagers are very different to grown-ups)</a:t>
            </a:r>
            <a:endParaRPr/>
          </a:p>
          <a:p>
            <a:pPr indent="-114300" lvl="1" marL="514350" rtl="0" algn="l">
              <a:lnSpc>
                <a:spcPct val="90000"/>
              </a:lnSpc>
              <a:spcBef>
                <a:spcPts val="375"/>
              </a:spcBef>
              <a:spcAft>
                <a:spcPts val="0"/>
              </a:spcAft>
              <a:buClr>
                <a:schemeClr val="dk1"/>
              </a:buClr>
              <a:buSzPts val="900"/>
              <a:buNone/>
            </a:pPr>
            <a:r>
              <a:t/>
            </a:r>
            <a:endParaRPr sz="900"/>
          </a:p>
          <a:p>
            <a:pPr indent="-171450" lvl="1" marL="514350" rtl="0" algn="l">
              <a:lnSpc>
                <a:spcPct val="90000"/>
              </a:lnSpc>
              <a:spcBef>
                <a:spcPts val="375"/>
              </a:spcBef>
              <a:spcAft>
                <a:spcPts val="0"/>
              </a:spcAft>
              <a:buClr>
                <a:schemeClr val="dk1"/>
              </a:buClr>
              <a:buSzPts val="2400"/>
              <a:buChar char="•"/>
            </a:pPr>
            <a:r>
              <a:rPr lang="en-US" sz="2400"/>
              <a:t>Identify any incorrect assumptions they may have about particular user groups. </a:t>
            </a:r>
            <a:r>
              <a:rPr lang="en-US"/>
              <a:t>(for example, not all old people want or need big fonts)</a:t>
            </a:r>
            <a:endParaRPr/>
          </a:p>
          <a:p>
            <a:pPr indent="-114300" lvl="1" marL="514350" rtl="0" algn="l">
              <a:lnSpc>
                <a:spcPct val="90000"/>
              </a:lnSpc>
              <a:spcBef>
                <a:spcPts val="375"/>
              </a:spcBef>
              <a:spcAft>
                <a:spcPts val="0"/>
              </a:spcAft>
              <a:buClr>
                <a:schemeClr val="dk1"/>
              </a:buClr>
              <a:buSzPts val="900"/>
              <a:buNone/>
            </a:pPr>
            <a:r>
              <a:t/>
            </a:r>
            <a:endParaRPr sz="900"/>
          </a:p>
          <a:p>
            <a:pPr indent="-171450" lvl="1" marL="514350" rtl="0" algn="l">
              <a:lnSpc>
                <a:spcPct val="90000"/>
              </a:lnSpc>
              <a:spcBef>
                <a:spcPts val="375"/>
              </a:spcBef>
              <a:spcAft>
                <a:spcPts val="0"/>
              </a:spcAft>
              <a:buClr>
                <a:schemeClr val="dk1"/>
              </a:buClr>
              <a:buSzPts val="2400"/>
              <a:buChar char="•"/>
            </a:pPr>
            <a:r>
              <a:rPr lang="en-US" sz="2400"/>
              <a:t>Be aware of both people’s sensitivities and their capabilities</a:t>
            </a:r>
            <a:endParaRPr/>
          </a:p>
          <a:p>
            <a:pPr indent="-19050" lvl="1" marL="514350" rtl="0" algn="l">
              <a:lnSpc>
                <a:spcPct val="90000"/>
              </a:lnSpc>
              <a:spcBef>
                <a:spcPts val="375"/>
              </a:spcBef>
              <a:spcAft>
                <a:spcPts val="0"/>
              </a:spcAft>
              <a:buClr>
                <a:schemeClr val="dk1"/>
              </a:buClr>
              <a:buSzPts val="2400"/>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Accessibility and inclusiveness</a:t>
            </a:r>
            <a:endParaRPr/>
          </a:p>
        </p:txBody>
      </p:sp>
      <p:sp>
        <p:nvSpPr>
          <p:cNvPr id="262" name="Google Shape;262;p24"/>
          <p:cNvSpPr txBox="1"/>
          <p:nvPr>
            <p:ph idx="1" type="body"/>
          </p:nvPr>
        </p:nvSpPr>
        <p:spPr>
          <a:xfrm>
            <a:off x="628650" y="1749425"/>
            <a:ext cx="7886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i="1" lang="en-US" sz="2400">
                <a:latin typeface="Arial"/>
                <a:ea typeface="Arial"/>
                <a:cs typeface="Arial"/>
                <a:sym typeface="Arial"/>
              </a:rPr>
              <a:t>Accessibility</a:t>
            </a:r>
            <a:r>
              <a:rPr i="1" lang="en-US" sz="2400">
                <a:latin typeface="Arial"/>
                <a:ea typeface="Arial"/>
                <a:cs typeface="Arial"/>
                <a:sym typeface="Arial"/>
              </a:rPr>
              <a:t>: </a:t>
            </a:r>
            <a:r>
              <a:rPr lang="en-US" sz="2400">
                <a:latin typeface="Arial"/>
                <a:ea typeface="Arial"/>
                <a:cs typeface="Arial"/>
                <a:sym typeface="Arial"/>
              </a:rPr>
              <a:t>the extent to which an interactive product is accessible by group of people </a:t>
            </a:r>
            <a:endParaRPr/>
          </a:p>
          <a:p>
            <a:pPr indent="-171450" lvl="1" marL="514350" rtl="0" algn="l">
              <a:lnSpc>
                <a:spcPct val="90000"/>
              </a:lnSpc>
              <a:spcBef>
                <a:spcPts val="375"/>
              </a:spcBef>
              <a:spcAft>
                <a:spcPts val="0"/>
              </a:spcAft>
              <a:buClr>
                <a:schemeClr val="dk1"/>
              </a:buClr>
              <a:buSzPts val="2000"/>
              <a:buChar char="•"/>
            </a:pPr>
            <a:r>
              <a:rPr lang="en-US">
                <a:solidFill>
                  <a:schemeClr val="dk1"/>
                </a:solidFill>
                <a:latin typeface="Arial"/>
                <a:ea typeface="Arial"/>
                <a:cs typeface="Arial"/>
                <a:sym typeface="Arial"/>
              </a:rPr>
              <a:t>Focus is on people with disabilities; for instance, those using apple voiceover(screen reader,spoken descriptions)</a:t>
            </a:r>
            <a:endParaRPr/>
          </a:p>
          <a:p>
            <a:pPr indent="0" lvl="1" marL="342900" rtl="0" algn="l">
              <a:lnSpc>
                <a:spcPct val="90000"/>
              </a:lnSpc>
              <a:spcBef>
                <a:spcPts val="375"/>
              </a:spcBef>
              <a:spcAft>
                <a:spcPts val="0"/>
              </a:spcAft>
              <a:buClr>
                <a:schemeClr val="dk1"/>
              </a:buClr>
              <a:buSzPts val="2000"/>
              <a:buNone/>
            </a:pPr>
            <a:r>
              <a:t/>
            </a:r>
            <a:endParaRPr>
              <a:solidFill>
                <a:schemeClr val="dk1"/>
              </a:solidFill>
              <a:latin typeface="Arial"/>
              <a:ea typeface="Arial"/>
              <a:cs typeface="Arial"/>
              <a:sym typeface="Arial"/>
            </a:endParaRPr>
          </a:p>
          <a:p>
            <a:pPr indent="0" lvl="0" marL="0" rtl="0" algn="l">
              <a:lnSpc>
                <a:spcPct val="90000"/>
              </a:lnSpc>
              <a:spcBef>
                <a:spcPts val="750"/>
              </a:spcBef>
              <a:spcAft>
                <a:spcPts val="0"/>
              </a:spcAft>
              <a:buClr>
                <a:schemeClr val="dk1"/>
              </a:buClr>
              <a:buSzPts val="2400"/>
              <a:buNone/>
            </a:pPr>
            <a:r>
              <a:rPr b="1" i="1" lang="en-US" sz="2400">
                <a:latin typeface="Arial"/>
                <a:ea typeface="Arial"/>
                <a:cs typeface="Arial"/>
                <a:sym typeface="Arial"/>
              </a:rPr>
              <a:t>Inclusiveness</a:t>
            </a:r>
            <a:r>
              <a:rPr lang="en-US" sz="2400">
                <a:latin typeface="Arial"/>
                <a:ea typeface="Arial"/>
                <a:cs typeface="Arial"/>
                <a:sym typeface="Arial"/>
              </a:rPr>
              <a:t>: making products and services that accommodate the widest possible number of people </a:t>
            </a:r>
            <a:endParaRPr/>
          </a:p>
          <a:p>
            <a:pPr indent="-171450" lvl="1" marL="514350" rtl="0" algn="l">
              <a:lnSpc>
                <a:spcPct val="90000"/>
              </a:lnSpc>
              <a:spcBef>
                <a:spcPts val="375"/>
              </a:spcBef>
              <a:spcAft>
                <a:spcPts val="0"/>
              </a:spcAft>
              <a:buClr>
                <a:schemeClr val="dk1"/>
              </a:buClr>
              <a:buSzPts val="2000"/>
              <a:buChar char="•"/>
            </a:pPr>
            <a:r>
              <a:rPr lang="en-US" sz="2000">
                <a:latin typeface="Arial"/>
                <a:ea typeface="Arial"/>
                <a:cs typeface="Arial"/>
                <a:sym typeface="Arial"/>
              </a:rPr>
              <a:t>For example, </a:t>
            </a:r>
            <a:r>
              <a:rPr lang="en-US" sz="2000">
                <a:solidFill>
                  <a:schemeClr val="dk1"/>
                </a:solidFill>
                <a:latin typeface="Arial"/>
                <a:ea typeface="Arial"/>
                <a:cs typeface="Arial"/>
                <a:sym typeface="Arial"/>
              </a:rPr>
              <a:t>smartphones designed for all and made available to everyone regardless of their disability, education, age, or income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5"/>
          <p:cNvSpPr txBox="1"/>
          <p:nvPr>
            <p:ph type="title"/>
          </p:nvPr>
        </p:nvSpPr>
        <p:spPr>
          <a:xfrm>
            <a:off x="622003" y="173930"/>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Disability</a:t>
            </a:r>
            <a:endParaRPr/>
          </a:p>
        </p:txBody>
      </p:sp>
      <p:sp>
        <p:nvSpPr>
          <p:cNvPr id="269" name="Google Shape;269;p25"/>
          <p:cNvSpPr txBox="1"/>
          <p:nvPr>
            <p:ph idx="1" type="body"/>
          </p:nvPr>
        </p:nvSpPr>
        <p:spPr>
          <a:xfrm>
            <a:off x="683568" y="1268760"/>
            <a:ext cx="7886700" cy="489654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latin typeface="Arial"/>
                <a:ea typeface="Arial"/>
                <a:cs typeface="Arial"/>
                <a:sym typeface="Arial"/>
              </a:rPr>
              <a:t>Disabilities can be classified as:</a:t>
            </a:r>
            <a:endParaRPr/>
          </a:p>
          <a:p>
            <a:pPr indent="-171450" lvl="1" marL="514350" rtl="0" algn="l">
              <a:lnSpc>
                <a:spcPct val="90000"/>
              </a:lnSpc>
              <a:spcBef>
                <a:spcPts val="375"/>
              </a:spcBef>
              <a:spcAft>
                <a:spcPts val="0"/>
              </a:spcAft>
              <a:buClr>
                <a:schemeClr val="dk1"/>
              </a:buClr>
              <a:buSzPts val="2400"/>
              <a:buChar char="•"/>
            </a:pPr>
            <a:r>
              <a:rPr lang="en-US" sz="2400">
                <a:solidFill>
                  <a:schemeClr val="dk1"/>
                </a:solidFill>
                <a:latin typeface="Arial"/>
                <a:ea typeface="Arial"/>
                <a:cs typeface="Arial"/>
                <a:sym typeface="Arial"/>
              </a:rPr>
              <a:t>Sensory impairment (such as loss of vision or hearing)</a:t>
            </a:r>
            <a:endParaRPr/>
          </a:p>
          <a:p>
            <a:pPr indent="-171450" lvl="1" marL="514350" rtl="0" algn="l">
              <a:lnSpc>
                <a:spcPct val="90000"/>
              </a:lnSpc>
              <a:spcBef>
                <a:spcPts val="375"/>
              </a:spcBef>
              <a:spcAft>
                <a:spcPts val="0"/>
              </a:spcAft>
              <a:buClr>
                <a:schemeClr val="dk1"/>
              </a:buClr>
              <a:buSzPts val="2400"/>
              <a:buChar char="•"/>
            </a:pPr>
            <a:r>
              <a:rPr lang="en-US" sz="2400">
                <a:solidFill>
                  <a:schemeClr val="dk1"/>
                </a:solidFill>
                <a:latin typeface="Arial"/>
                <a:ea typeface="Arial"/>
                <a:cs typeface="Arial"/>
                <a:sym typeface="Arial"/>
              </a:rPr>
              <a:t>Physical impairment (having loss of functions to one or more parts of the body after a stroke or spinal cord injury)</a:t>
            </a:r>
            <a:endParaRPr/>
          </a:p>
          <a:p>
            <a:pPr indent="-171450" lvl="1" marL="514350" rtl="0" algn="l">
              <a:lnSpc>
                <a:spcPct val="90000"/>
              </a:lnSpc>
              <a:spcBef>
                <a:spcPts val="375"/>
              </a:spcBef>
              <a:spcAft>
                <a:spcPts val="0"/>
              </a:spcAft>
              <a:buClr>
                <a:schemeClr val="dk1"/>
              </a:buClr>
              <a:buSzPts val="2400"/>
              <a:buChar char="•"/>
            </a:pPr>
            <a:r>
              <a:rPr lang="en-US" sz="2400">
                <a:solidFill>
                  <a:schemeClr val="dk1"/>
                </a:solidFill>
                <a:latin typeface="Arial"/>
                <a:ea typeface="Arial"/>
                <a:cs typeface="Arial"/>
                <a:sym typeface="Arial"/>
              </a:rPr>
              <a:t>Cognitive (including learning impairment or loss of memory/cognitive function due to old age)</a:t>
            </a:r>
            <a:endParaRPr/>
          </a:p>
          <a:p>
            <a:pPr indent="0" lvl="0" marL="0" rtl="0" algn="l">
              <a:lnSpc>
                <a:spcPct val="90000"/>
              </a:lnSpc>
              <a:spcBef>
                <a:spcPts val="750"/>
              </a:spcBef>
              <a:spcAft>
                <a:spcPts val="0"/>
              </a:spcAft>
              <a:buClr>
                <a:schemeClr val="dk1"/>
              </a:buClr>
              <a:buSzPts val="2400"/>
              <a:buNone/>
            </a:pPr>
            <a:r>
              <a:rPr lang="en-US">
                <a:latin typeface="Arial"/>
                <a:ea typeface="Arial"/>
                <a:cs typeface="Arial"/>
                <a:sym typeface="Arial"/>
              </a:rPr>
              <a:t>Each type can be further defined in terms of capability: </a:t>
            </a:r>
            <a:endParaRPr/>
          </a:p>
          <a:p>
            <a:pPr indent="-171450" lvl="1" marL="514350" rtl="0" algn="l">
              <a:lnSpc>
                <a:spcPct val="90000"/>
              </a:lnSpc>
              <a:spcBef>
                <a:spcPts val="375"/>
              </a:spcBef>
              <a:spcAft>
                <a:spcPts val="0"/>
              </a:spcAft>
              <a:buClr>
                <a:schemeClr val="dk1"/>
              </a:buClr>
              <a:buSzPts val="2400"/>
              <a:buChar char="•"/>
            </a:pPr>
            <a:r>
              <a:rPr lang="en-US" sz="2400">
                <a:solidFill>
                  <a:schemeClr val="dk1"/>
                </a:solidFill>
                <a:latin typeface="Arial"/>
                <a:ea typeface="Arial"/>
                <a:cs typeface="Arial"/>
                <a:sym typeface="Arial"/>
              </a:rPr>
              <a:t>For example, someone might have only peripheral vision, be color blind, or have no light perception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ph type="title"/>
          </p:nvPr>
        </p:nvSpPr>
        <p:spPr>
          <a:xfrm>
            <a:off x="395536" y="404664"/>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Cultural differences</a:t>
            </a:r>
            <a:endParaRPr/>
          </a:p>
        </p:txBody>
      </p:sp>
      <p:sp>
        <p:nvSpPr>
          <p:cNvPr id="276" name="Google Shape;276;p26"/>
          <p:cNvSpPr txBox="1"/>
          <p:nvPr>
            <p:ph idx="1" type="body"/>
          </p:nvPr>
        </p:nvSpPr>
        <p:spPr>
          <a:xfrm>
            <a:off x="467544" y="1772816"/>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latin typeface="Arial"/>
                <a:ea typeface="Arial"/>
                <a:cs typeface="Arial"/>
                <a:sym typeface="Arial"/>
              </a:rPr>
              <a:t>5/21/2015 versus 21/5/2015?</a:t>
            </a:r>
            <a:endParaRPr/>
          </a:p>
          <a:p>
            <a:pPr indent="0" lvl="0" marL="0" rtl="0" algn="l">
              <a:lnSpc>
                <a:spcPct val="90000"/>
              </a:lnSpc>
              <a:spcBef>
                <a:spcPts val="750"/>
              </a:spcBef>
              <a:spcAft>
                <a:spcPts val="0"/>
              </a:spcAft>
              <a:buClr>
                <a:schemeClr val="dk1"/>
              </a:buClr>
              <a:buSzPts val="2800"/>
              <a:buNone/>
            </a:pPr>
            <a:r>
              <a:t/>
            </a:r>
            <a:endParaRPr sz="2800">
              <a:latin typeface="Arial"/>
              <a:ea typeface="Arial"/>
              <a:cs typeface="Arial"/>
              <a:sym typeface="Arial"/>
            </a:endParaRPr>
          </a:p>
          <a:p>
            <a:pPr indent="-222250" lvl="1" marL="228600" rtl="0" algn="l">
              <a:lnSpc>
                <a:spcPct val="90000"/>
              </a:lnSpc>
              <a:spcBef>
                <a:spcPts val="375"/>
              </a:spcBef>
              <a:spcAft>
                <a:spcPts val="0"/>
              </a:spcAft>
              <a:buClr>
                <a:schemeClr val="dk1"/>
              </a:buClr>
              <a:buSzPts val="2400"/>
              <a:buChar char="•"/>
            </a:pPr>
            <a:r>
              <a:rPr lang="en-US" sz="2400">
                <a:solidFill>
                  <a:schemeClr val="dk1"/>
                </a:solidFill>
                <a:latin typeface="Arial"/>
                <a:ea typeface="Arial"/>
                <a:cs typeface="Arial"/>
                <a:sym typeface="Arial"/>
              </a:rPr>
              <a:t>Which should be used for international services and online forms?</a:t>
            </a:r>
            <a:endParaRPr/>
          </a:p>
          <a:p>
            <a:pPr indent="-69850" lvl="1" marL="22860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222250" lvl="0" marL="228600" rtl="0" algn="l">
              <a:lnSpc>
                <a:spcPct val="90000"/>
              </a:lnSpc>
              <a:spcBef>
                <a:spcPts val="750"/>
              </a:spcBef>
              <a:spcAft>
                <a:spcPts val="0"/>
              </a:spcAft>
              <a:buClr>
                <a:schemeClr val="dk1"/>
              </a:buClr>
              <a:buSzPts val="2400"/>
              <a:buChar char="•"/>
            </a:pPr>
            <a:r>
              <a:rPr lang="en-US" sz="2400">
                <a:latin typeface="Arial"/>
                <a:ea typeface="Arial"/>
                <a:cs typeface="Arial"/>
                <a:sym typeface="Arial"/>
              </a:rPr>
              <a:t>Why is it that certain products, like smartphones, are universally accepted by people from all parts of the world, whereas </a:t>
            </a:r>
            <a:r>
              <a:rPr lang="en-US"/>
              <a:t>people from different cultures </a:t>
            </a:r>
            <a:r>
              <a:rPr lang="en-US" sz="2400">
                <a:latin typeface="Arial"/>
                <a:ea typeface="Arial"/>
                <a:cs typeface="Arial"/>
                <a:sym typeface="Arial"/>
              </a:rPr>
              <a:t>react to websites differently?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Visibility - poor interface</a:t>
            </a:r>
            <a:endParaRPr/>
          </a:p>
        </p:txBody>
      </p:sp>
      <p:sp>
        <p:nvSpPr>
          <p:cNvPr id="283" name="Google Shape;283;p27"/>
          <p:cNvSpPr txBox="1"/>
          <p:nvPr>
            <p:ph idx="1" type="body"/>
          </p:nvPr>
        </p:nvSpPr>
        <p:spPr>
          <a:xfrm>
            <a:off x="2699792" y="1844824"/>
            <a:ext cx="6248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Font typeface="Arial"/>
              <a:buNone/>
            </a:pPr>
            <a:r>
              <a:rPr lang="en-US" sz="2400"/>
              <a:t>• This is a control panel for an elevator</a:t>
            </a:r>
            <a:endParaRPr/>
          </a:p>
          <a:p>
            <a:pPr indent="-171450" lvl="0" marL="171450" rtl="0" algn="l">
              <a:lnSpc>
                <a:spcPct val="90000"/>
              </a:lnSpc>
              <a:spcBef>
                <a:spcPts val="0"/>
              </a:spcBef>
              <a:spcAft>
                <a:spcPts val="0"/>
              </a:spcAft>
              <a:buClr>
                <a:schemeClr val="dk1"/>
              </a:buClr>
              <a:buSzPts val="2400"/>
              <a:buFont typeface="Arial"/>
              <a:buNone/>
            </a:pPr>
            <a:r>
              <a:t/>
            </a:r>
            <a:endParaRPr sz="2400"/>
          </a:p>
          <a:p>
            <a:pPr indent="-171450" lvl="0" marL="171450" rtl="0" algn="l">
              <a:lnSpc>
                <a:spcPct val="90000"/>
              </a:lnSpc>
              <a:spcBef>
                <a:spcPts val="0"/>
              </a:spcBef>
              <a:spcAft>
                <a:spcPts val="0"/>
              </a:spcAft>
              <a:buClr>
                <a:schemeClr val="dk1"/>
              </a:buClr>
              <a:buSzPts val="2400"/>
              <a:buFont typeface="Arial"/>
              <a:buNone/>
            </a:pPr>
            <a:r>
              <a:rPr lang="en-US" sz="2400"/>
              <a:t>• How does it work?</a:t>
            </a:r>
            <a:endParaRPr/>
          </a:p>
          <a:p>
            <a:pPr indent="-171450" lvl="0" marL="171450" rtl="0" algn="l">
              <a:lnSpc>
                <a:spcPct val="90000"/>
              </a:lnSpc>
              <a:spcBef>
                <a:spcPts val="0"/>
              </a:spcBef>
              <a:spcAft>
                <a:spcPts val="0"/>
              </a:spcAft>
              <a:buClr>
                <a:schemeClr val="dk1"/>
              </a:buClr>
              <a:buSzPts val="2400"/>
              <a:buFont typeface="Arial"/>
              <a:buNone/>
            </a:pPr>
            <a:r>
              <a:t/>
            </a:r>
            <a:endParaRPr sz="2400"/>
          </a:p>
          <a:p>
            <a:pPr indent="-171450" lvl="0" marL="171450" rtl="0" algn="l">
              <a:lnSpc>
                <a:spcPct val="90000"/>
              </a:lnSpc>
              <a:spcBef>
                <a:spcPts val="0"/>
              </a:spcBef>
              <a:spcAft>
                <a:spcPts val="0"/>
              </a:spcAft>
              <a:buClr>
                <a:schemeClr val="dk1"/>
              </a:buClr>
              <a:buSzPts val="2400"/>
              <a:buFont typeface="Arial"/>
              <a:buNone/>
            </a:pPr>
            <a:r>
              <a:rPr lang="en-US" sz="2400"/>
              <a:t>• Push a button for the floor you want?</a:t>
            </a:r>
            <a:endParaRPr/>
          </a:p>
          <a:p>
            <a:pPr indent="-171450" lvl="0" marL="171450" rtl="0" algn="l">
              <a:lnSpc>
                <a:spcPct val="90000"/>
              </a:lnSpc>
              <a:spcBef>
                <a:spcPts val="0"/>
              </a:spcBef>
              <a:spcAft>
                <a:spcPts val="0"/>
              </a:spcAft>
              <a:buClr>
                <a:schemeClr val="dk1"/>
              </a:buClr>
              <a:buSzPts val="2400"/>
              <a:buFont typeface="Arial"/>
              <a:buNone/>
            </a:pPr>
            <a:r>
              <a:t/>
            </a:r>
            <a:endParaRPr sz="2400"/>
          </a:p>
          <a:p>
            <a:pPr indent="-171450" lvl="0" marL="171450" rtl="0" algn="l">
              <a:lnSpc>
                <a:spcPct val="90000"/>
              </a:lnSpc>
              <a:spcBef>
                <a:spcPts val="0"/>
              </a:spcBef>
              <a:spcAft>
                <a:spcPts val="0"/>
              </a:spcAft>
              <a:buClr>
                <a:schemeClr val="dk1"/>
              </a:buClr>
              <a:buSzPts val="2400"/>
              <a:buFont typeface="Arial"/>
              <a:buNone/>
            </a:pPr>
            <a:r>
              <a:rPr lang="en-US" sz="2400"/>
              <a:t>• Nothing happens. Push any other button? Still nothing. What do you need to do?</a:t>
            </a:r>
            <a:endParaRPr/>
          </a:p>
          <a:p>
            <a:pPr indent="-171450" lvl="0" marL="171450" rtl="0" algn="l">
              <a:lnSpc>
                <a:spcPct val="90000"/>
              </a:lnSpc>
              <a:spcBef>
                <a:spcPts val="0"/>
              </a:spcBef>
              <a:spcAft>
                <a:spcPts val="0"/>
              </a:spcAft>
              <a:buClr>
                <a:schemeClr val="dk1"/>
              </a:buClr>
              <a:buSzPts val="2400"/>
              <a:buFont typeface="Arial"/>
              <a:buNone/>
            </a:pPr>
            <a:r>
              <a:t/>
            </a:r>
            <a:endParaRPr sz="2400"/>
          </a:p>
          <a:p>
            <a:pPr indent="-171450" lvl="0" marL="171450" rtl="0" algn="l">
              <a:lnSpc>
                <a:spcPct val="90000"/>
              </a:lnSpc>
              <a:spcBef>
                <a:spcPts val="0"/>
              </a:spcBef>
              <a:spcAft>
                <a:spcPts val="0"/>
              </a:spcAft>
              <a:buClr>
                <a:schemeClr val="dk1"/>
              </a:buClr>
              <a:buSzPts val="2400"/>
              <a:buChar char="•"/>
            </a:pPr>
            <a:r>
              <a:rPr lang="en-US" sz="2400"/>
              <a:t>It is not visible as to what to do!</a:t>
            </a:r>
            <a:endParaRPr/>
          </a:p>
        </p:txBody>
      </p:sp>
      <p:pic>
        <p:nvPicPr>
          <p:cNvPr descr="Photo of unlabeled elevator buttons" id="284" name="Google Shape;284;p27"/>
          <p:cNvPicPr preferRelativeResize="0"/>
          <p:nvPr/>
        </p:nvPicPr>
        <p:blipFill rotWithShape="1">
          <a:blip r:embed="rId3">
            <a:alphaModFix/>
          </a:blip>
          <a:srcRect b="0" l="0" r="0" t="0"/>
          <a:stretch/>
        </p:blipFill>
        <p:spPr>
          <a:xfrm>
            <a:off x="496039" y="2132856"/>
            <a:ext cx="2131745" cy="2836148"/>
          </a:xfrm>
          <a:prstGeom prst="rect">
            <a:avLst/>
          </a:prstGeom>
          <a:noFill/>
          <a:ln>
            <a:noFill/>
          </a:ln>
        </p:spPr>
      </p:pic>
      <p:pic>
        <p:nvPicPr>
          <p:cNvPr descr="Photo of unlabeled elevator buttons" id="285" name="Google Shape;285;p27"/>
          <p:cNvPicPr preferRelativeResize="0"/>
          <p:nvPr/>
        </p:nvPicPr>
        <p:blipFill rotWithShape="1">
          <a:blip r:embed="rId3">
            <a:alphaModFix/>
          </a:blip>
          <a:srcRect b="0" l="0" r="0" t="0"/>
          <a:stretch/>
        </p:blipFill>
        <p:spPr>
          <a:xfrm>
            <a:off x="395536" y="1916832"/>
            <a:ext cx="2241151" cy="33123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179512" y="26064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548135"/>
              </a:buClr>
              <a:buSzPct val="100000"/>
              <a:buFont typeface="Arial"/>
              <a:buNone/>
            </a:pPr>
            <a:r>
              <a:rPr lang="en-US"/>
              <a:t>Visibility - Improving on a poor interface</a:t>
            </a:r>
            <a:endParaRPr/>
          </a:p>
        </p:txBody>
      </p:sp>
      <p:sp>
        <p:nvSpPr>
          <p:cNvPr id="292" name="Google Shape;292;p28"/>
          <p:cNvSpPr txBox="1"/>
          <p:nvPr>
            <p:ph idx="1" type="body"/>
          </p:nvPr>
        </p:nvSpPr>
        <p:spPr>
          <a:xfrm>
            <a:off x="1830379" y="1556792"/>
            <a:ext cx="6782222" cy="4680520"/>
          </a:xfrm>
          <a:prstGeom prst="rect">
            <a:avLst/>
          </a:prstGeom>
          <a:noFill/>
          <a:ln>
            <a:noFill/>
          </a:ln>
        </p:spPr>
        <p:txBody>
          <a:bodyPr anchorCtr="0" anchor="t" bIns="45700" lIns="91425" spcFirstLastPara="1" rIns="91425" wrap="square" tIns="45700">
            <a:normAutofit fontScale="47500" lnSpcReduction="20000"/>
          </a:bodyPr>
          <a:lstStyle/>
          <a:p>
            <a:pPr indent="-171450" lvl="3" marL="1200150" rtl="0" algn="l">
              <a:lnSpc>
                <a:spcPct val="90000"/>
              </a:lnSpc>
              <a:spcBef>
                <a:spcPts val="0"/>
              </a:spcBef>
              <a:spcAft>
                <a:spcPts val="0"/>
              </a:spcAft>
              <a:buClr>
                <a:schemeClr val="dk1"/>
              </a:buClr>
              <a:buSzPct val="100000"/>
              <a:buFont typeface="Arial"/>
              <a:buNone/>
            </a:pPr>
            <a:r>
              <a:rPr lang="en-US" sz="5000"/>
              <a:t>…with this elevator, you need to insert your room card in the slot by the buttons to get the elevator to work!</a:t>
            </a:r>
            <a:endParaRPr sz="4400"/>
          </a:p>
          <a:p>
            <a:pPr indent="-171450" lvl="3" marL="1200150" rtl="0" algn="l">
              <a:lnSpc>
                <a:spcPct val="90000"/>
              </a:lnSpc>
              <a:spcBef>
                <a:spcPts val="375"/>
              </a:spcBef>
              <a:spcAft>
                <a:spcPts val="0"/>
              </a:spcAft>
              <a:buClr>
                <a:schemeClr val="dk1"/>
              </a:buClr>
              <a:buSzPct val="100000"/>
              <a:buFont typeface="Arial"/>
              <a:buNone/>
            </a:pPr>
            <a:r>
              <a:t/>
            </a:r>
            <a:endParaRPr sz="4400"/>
          </a:p>
          <a:p>
            <a:pPr indent="0" lvl="3" marL="1144587" rtl="0" algn="l">
              <a:lnSpc>
                <a:spcPct val="90000"/>
              </a:lnSpc>
              <a:spcBef>
                <a:spcPts val="375"/>
              </a:spcBef>
              <a:spcAft>
                <a:spcPts val="0"/>
              </a:spcAft>
              <a:buClr>
                <a:schemeClr val="dk1"/>
              </a:buClr>
              <a:buSzPct val="100000"/>
              <a:buNone/>
            </a:pPr>
            <a:r>
              <a:rPr lang="en-US" sz="4400"/>
              <a:t>How would you make this action more visible?</a:t>
            </a:r>
            <a:endParaRPr/>
          </a:p>
          <a:p>
            <a:pPr indent="-173037" lvl="3" marL="1317625" rtl="0" algn="l">
              <a:lnSpc>
                <a:spcPct val="90000"/>
              </a:lnSpc>
              <a:spcBef>
                <a:spcPts val="375"/>
              </a:spcBef>
              <a:spcAft>
                <a:spcPts val="0"/>
              </a:spcAft>
              <a:buClr>
                <a:schemeClr val="dk1"/>
              </a:buClr>
              <a:buSzPct val="100000"/>
              <a:buFont typeface="Arial"/>
              <a:buNone/>
            </a:pPr>
            <a:r>
              <a:t/>
            </a:r>
            <a:endParaRPr sz="3200"/>
          </a:p>
          <a:p>
            <a:pPr indent="-228600" lvl="3" marL="1601788" rtl="0" algn="just">
              <a:lnSpc>
                <a:spcPct val="90000"/>
              </a:lnSpc>
              <a:spcBef>
                <a:spcPts val="375"/>
              </a:spcBef>
              <a:spcAft>
                <a:spcPts val="0"/>
              </a:spcAft>
              <a:buClr>
                <a:schemeClr val="dk1"/>
              </a:buClr>
              <a:buSzPct val="100000"/>
              <a:buFont typeface="Arial"/>
              <a:buNone/>
            </a:pPr>
            <a:r>
              <a:rPr lang="en-US" sz="4400"/>
              <a:t>•	Make the card reader more obvious</a:t>
            </a:r>
            <a:endParaRPr/>
          </a:p>
          <a:p>
            <a:pPr indent="-228600" lvl="3" marL="1601788" rtl="0" algn="just">
              <a:lnSpc>
                <a:spcPct val="90000"/>
              </a:lnSpc>
              <a:spcBef>
                <a:spcPts val="375"/>
              </a:spcBef>
              <a:spcAft>
                <a:spcPts val="0"/>
              </a:spcAft>
              <a:buClr>
                <a:schemeClr val="dk1"/>
              </a:buClr>
              <a:buSzPct val="100000"/>
              <a:buFont typeface="Arial"/>
              <a:buNone/>
            </a:pPr>
            <a:r>
              <a:t/>
            </a:r>
            <a:endParaRPr/>
          </a:p>
          <a:p>
            <a:pPr indent="-228600" lvl="3" marL="1601788" rtl="0" algn="just">
              <a:lnSpc>
                <a:spcPct val="90000"/>
              </a:lnSpc>
              <a:spcBef>
                <a:spcPts val="375"/>
              </a:spcBef>
              <a:spcAft>
                <a:spcPts val="0"/>
              </a:spcAft>
              <a:buClr>
                <a:schemeClr val="dk1"/>
              </a:buClr>
              <a:buSzPct val="100000"/>
              <a:buFont typeface="Arial"/>
              <a:buNone/>
            </a:pPr>
            <a:r>
              <a:rPr lang="en-US" sz="4400"/>
              <a:t>•	Provide an auditory message that says what to do (which language?)</a:t>
            </a:r>
            <a:endParaRPr/>
          </a:p>
          <a:p>
            <a:pPr indent="-228600" lvl="3" marL="1601788" rtl="0" algn="just">
              <a:lnSpc>
                <a:spcPct val="90000"/>
              </a:lnSpc>
              <a:spcBef>
                <a:spcPts val="375"/>
              </a:spcBef>
              <a:spcAft>
                <a:spcPts val="0"/>
              </a:spcAft>
              <a:buClr>
                <a:schemeClr val="dk1"/>
              </a:buClr>
              <a:buSzPct val="100000"/>
              <a:buFont typeface="Arial"/>
              <a:buNone/>
            </a:pPr>
            <a:r>
              <a:t/>
            </a:r>
            <a:endParaRPr/>
          </a:p>
          <a:p>
            <a:pPr indent="-228600" lvl="3" marL="1601788" rtl="0" algn="just">
              <a:lnSpc>
                <a:spcPct val="90000"/>
              </a:lnSpc>
              <a:spcBef>
                <a:spcPts val="375"/>
              </a:spcBef>
              <a:spcAft>
                <a:spcPts val="0"/>
              </a:spcAft>
              <a:buClr>
                <a:schemeClr val="dk1"/>
              </a:buClr>
              <a:buSzPct val="100000"/>
              <a:buFont typeface="Arial"/>
              <a:buNone/>
            </a:pPr>
            <a:r>
              <a:rPr lang="en-US" sz="4400"/>
              <a:t>•	Provide a big label next to the card reader that flashes when someone enters</a:t>
            </a:r>
            <a:endParaRPr/>
          </a:p>
          <a:p>
            <a:pPr indent="-228600" lvl="3" marL="1601788" rtl="0" algn="just">
              <a:lnSpc>
                <a:spcPct val="90000"/>
              </a:lnSpc>
              <a:spcBef>
                <a:spcPts val="375"/>
              </a:spcBef>
              <a:spcAft>
                <a:spcPts val="0"/>
              </a:spcAft>
              <a:buClr>
                <a:schemeClr val="dk1"/>
              </a:buClr>
              <a:buSzPct val="100000"/>
              <a:buFont typeface="Arial"/>
              <a:buNone/>
            </a:pPr>
            <a:r>
              <a:t/>
            </a:r>
            <a:endParaRPr sz="2500"/>
          </a:p>
          <a:p>
            <a:pPr indent="-228600" lvl="3" marL="1601788" rtl="0" algn="just">
              <a:lnSpc>
                <a:spcPct val="90000"/>
              </a:lnSpc>
              <a:spcBef>
                <a:spcPts val="375"/>
              </a:spcBef>
              <a:spcAft>
                <a:spcPts val="0"/>
              </a:spcAft>
              <a:buClr>
                <a:schemeClr val="dk1"/>
              </a:buClr>
              <a:buSzPct val="100000"/>
              <a:buFont typeface="Arial"/>
              <a:buNone/>
            </a:pPr>
            <a:r>
              <a:rPr lang="en-US" sz="4400"/>
              <a:t>•	Make relevant parts visible</a:t>
            </a:r>
            <a:endParaRPr/>
          </a:p>
          <a:p>
            <a:pPr indent="-228600" lvl="3" marL="1601788" rtl="0" algn="just">
              <a:lnSpc>
                <a:spcPct val="90000"/>
              </a:lnSpc>
              <a:spcBef>
                <a:spcPts val="375"/>
              </a:spcBef>
              <a:spcAft>
                <a:spcPts val="0"/>
              </a:spcAft>
              <a:buClr>
                <a:schemeClr val="dk1"/>
              </a:buClr>
              <a:buSzPct val="100000"/>
              <a:buFont typeface="Arial"/>
              <a:buNone/>
            </a:pPr>
            <a:r>
              <a:t/>
            </a:r>
            <a:endParaRPr/>
          </a:p>
          <a:p>
            <a:pPr indent="-228600" lvl="3" marL="1601788" rtl="0" algn="just">
              <a:lnSpc>
                <a:spcPct val="90000"/>
              </a:lnSpc>
              <a:spcBef>
                <a:spcPts val="375"/>
              </a:spcBef>
              <a:spcAft>
                <a:spcPts val="0"/>
              </a:spcAft>
              <a:buClr>
                <a:schemeClr val="dk1"/>
              </a:buClr>
              <a:buSzPct val="100000"/>
              <a:buFont typeface="Arial"/>
              <a:buNone/>
            </a:pPr>
            <a:r>
              <a:rPr lang="en-US" sz="4400"/>
              <a:t>•	Make what has to be done obvious</a:t>
            </a:r>
            <a:endParaRPr/>
          </a:p>
          <a:p>
            <a:pPr indent="-171450" lvl="3" marL="1200150" rtl="0" algn="l">
              <a:lnSpc>
                <a:spcPct val="90000"/>
              </a:lnSpc>
              <a:spcBef>
                <a:spcPts val="375"/>
              </a:spcBef>
              <a:spcAft>
                <a:spcPts val="0"/>
              </a:spcAft>
              <a:buClr>
                <a:schemeClr val="dk1"/>
              </a:buClr>
              <a:buSzPct val="100000"/>
              <a:buFont typeface="Arial"/>
              <a:buNone/>
            </a:pPr>
            <a:r>
              <a:t/>
            </a:r>
            <a:endParaRPr sz="1400"/>
          </a:p>
          <a:p>
            <a:pPr indent="-171450" lvl="3" marL="1200150" rtl="0" algn="l">
              <a:lnSpc>
                <a:spcPct val="90000"/>
              </a:lnSpc>
              <a:spcBef>
                <a:spcPts val="375"/>
              </a:spcBef>
              <a:spcAft>
                <a:spcPts val="0"/>
              </a:spcAft>
              <a:buClr>
                <a:schemeClr val="dk1"/>
              </a:buClr>
              <a:buSzPct val="100000"/>
              <a:buFont typeface="Arial"/>
              <a:buNone/>
            </a:pPr>
            <a:r>
              <a:rPr lang="en-US" sz="1400"/>
              <a:t> </a:t>
            </a:r>
            <a:endParaRPr/>
          </a:p>
        </p:txBody>
      </p:sp>
      <p:pic>
        <p:nvPicPr>
          <p:cNvPr descr="Photo of elevator control panel that requires insertion of a key card" id="293" name="Google Shape;293;p28"/>
          <p:cNvPicPr preferRelativeResize="0"/>
          <p:nvPr/>
        </p:nvPicPr>
        <p:blipFill rotWithShape="1">
          <a:blip r:embed="rId3">
            <a:alphaModFix/>
          </a:blip>
          <a:srcRect b="0" l="0" r="0" t="0"/>
          <a:stretch/>
        </p:blipFill>
        <p:spPr>
          <a:xfrm>
            <a:off x="403385" y="1556792"/>
            <a:ext cx="2365977" cy="3960440"/>
          </a:xfrm>
          <a:prstGeom prst="rect">
            <a:avLst/>
          </a:prstGeom>
          <a:noFill/>
          <a:ln>
            <a:noFill/>
          </a:ln>
        </p:spPr>
      </p:pic>
      <p:cxnSp>
        <p:nvCxnSpPr>
          <p:cNvPr id="294" name="Google Shape;294;p28"/>
          <p:cNvCxnSpPr/>
          <p:nvPr/>
        </p:nvCxnSpPr>
        <p:spPr>
          <a:xfrm flipH="1">
            <a:off x="2428478" y="2204864"/>
            <a:ext cx="600472" cy="453777"/>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solidFill>
                  <a:srgbClr val="548135"/>
                </a:solidFill>
              </a:rPr>
              <a:t>What do I do if I am wearing black?</a:t>
            </a:r>
            <a:endParaRPr/>
          </a:p>
        </p:txBody>
      </p:sp>
      <p:sp>
        <p:nvSpPr>
          <p:cNvPr id="301" name="Google Shape;301;p2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sz="2800"/>
          </a:p>
          <a:p>
            <a:pPr indent="0" lvl="0" marL="0" rtl="0" algn="l">
              <a:lnSpc>
                <a:spcPct val="90000"/>
              </a:lnSpc>
              <a:spcBef>
                <a:spcPts val="750"/>
              </a:spcBef>
              <a:spcAft>
                <a:spcPts val="0"/>
              </a:spcAft>
              <a:buClr>
                <a:schemeClr val="dk1"/>
              </a:buClr>
              <a:buSzPts val="2800"/>
              <a:buNone/>
            </a:pPr>
            <a:r>
              <a:t/>
            </a:r>
            <a:endParaRPr sz="2800"/>
          </a:p>
          <a:p>
            <a:pPr indent="0" lvl="0" marL="0" rtl="0" algn="l">
              <a:lnSpc>
                <a:spcPct val="90000"/>
              </a:lnSpc>
              <a:spcBef>
                <a:spcPts val="750"/>
              </a:spcBef>
              <a:spcAft>
                <a:spcPts val="0"/>
              </a:spcAft>
              <a:buClr>
                <a:schemeClr val="dk1"/>
              </a:buClr>
              <a:buSzPts val="2800"/>
              <a:buNone/>
            </a:pPr>
            <a:r>
              <a:rPr lang="en-US" sz="2800"/>
              <a:t>Invisible automatic</a:t>
            </a:r>
            <a:br>
              <a:rPr lang="en-US" sz="2800"/>
            </a:br>
            <a:r>
              <a:rPr lang="en-US" sz="2800"/>
              <a:t>controls can make it </a:t>
            </a:r>
            <a:br>
              <a:rPr lang="en-US" sz="2800"/>
            </a:br>
            <a:r>
              <a:rPr lang="en-US" sz="2800"/>
              <a:t>more difficult to use</a:t>
            </a:r>
            <a:endParaRPr/>
          </a:p>
        </p:txBody>
      </p:sp>
      <p:graphicFrame>
        <p:nvGraphicFramePr>
          <p:cNvPr descr="Photo depicts a sign found in the restrooms at the Cincinnati, Ohio airport that reads Automatic Faucets." id="302" name="Google Shape;302;p29"/>
          <p:cNvGraphicFramePr/>
          <p:nvPr/>
        </p:nvGraphicFramePr>
        <p:xfrm>
          <a:off x="3995936" y="1690689"/>
          <a:ext cx="3964177" cy="4536504"/>
        </p:xfrm>
        <a:graphic>
          <a:graphicData uri="http://schemas.openxmlformats.org/presentationml/2006/ole">
            <mc:AlternateContent>
              <mc:Choice Requires="v">
                <p:oleObj r:id="rId4" imgH="4536504" imgW="3964177" progId="Word.Document.8" spid="_x0000_s1">
                  <p:embed/>
                </p:oleObj>
              </mc:Choice>
              <mc:Fallback>
                <p:oleObj r:id="rId5" imgH="4536504" imgW="3964177" progId="Word.Document.8">
                  <p:embed/>
                  <p:pic>
                    <p:nvPicPr>
                      <p:cNvPr id="302" name="Google Shape;302;p29"/>
                      <p:cNvPicPr preferRelativeResize="0"/>
                      <p:nvPr/>
                    </p:nvPicPr>
                    <p:blipFill rotWithShape="1">
                      <a:blip r:embed="rId6">
                        <a:alphaModFix/>
                      </a:blip>
                      <a:srcRect b="0" l="0" r="0" t="0"/>
                      <a:stretch/>
                    </p:blipFill>
                    <p:spPr>
                      <a:xfrm>
                        <a:off x="3995936" y="1690689"/>
                        <a:ext cx="3964177" cy="4536504"/>
                      </a:xfrm>
                      <a:prstGeom prst="rect">
                        <a:avLst/>
                      </a:prstGeom>
                      <a:noFill/>
                      <a:ln>
                        <a:noFill/>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type="title"/>
          </p:nvPr>
        </p:nvSpPr>
        <p:spPr>
          <a:xfrm>
            <a:off x="304800" y="304800"/>
            <a:ext cx="86106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Bad designs</a:t>
            </a:r>
            <a:endParaRPr/>
          </a:p>
        </p:txBody>
      </p:sp>
      <p:sp>
        <p:nvSpPr>
          <p:cNvPr id="108" name="Google Shape;108;p3"/>
          <p:cNvSpPr txBox="1"/>
          <p:nvPr>
            <p:ph idx="1" type="body"/>
          </p:nvPr>
        </p:nvSpPr>
        <p:spPr>
          <a:xfrm>
            <a:off x="685800" y="1447800"/>
            <a:ext cx="7772400" cy="4114800"/>
          </a:xfrm>
          <a:prstGeom prst="rect">
            <a:avLst/>
          </a:prstGeom>
          <a:noFill/>
          <a:ln>
            <a:noFill/>
          </a:ln>
        </p:spPr>
        <p:txBody>
          <a:bodyPr anchorCtr="0" anchor="t" bIns="45700" lIns="91425" spcFirstLastPara="1" rIns="91425" wrap="square" tIns="45700">
            <a:noAutofit/>
          </a:bodyPr>
          <a:lstStyle/>
          <a:p>
            <a:pPr indent="0" lvl="1" marL="457200" rtl="0" algn="l">
              <a:lnSpc>
                <a:spcPct val="90000"/>
              </a:lnSpc>
              <a:spcBef>
                <a:spcPts val="0"/>
              </a:spcBef>
              <a:spcAft>
                <a:spcPts val="0"/>
              </a:spcAft>
              <a:buClr>
                <a:schemeClr val="dk1"/>
              </a:buClr>
              <a:buSzPts val="2400"/>
              <a:buNone/>
            </a:pPr>
            <a:r>
              <a:rPr lang="en-US" sz="2400">
                <a:solidFill>
                  <a:schemeClr val="dk1"/>
                </a:solidFill>
                <a:latin typeface="Arial"/>
                <a:ea typeface="Arial"/>
                <a:cs typeface="Arial"/>
                <a:sym typeface="Arial"/>
              </a:rPr>
              <a:t>Elevator controls and labels on the bottom row all look the same, so it is easy to push a label by mistake instead of a control button.</a:t>
            </a:r>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19050" lvl="1" marL="514350" rtl="0" algn="l">
              <a:lnSpc>
                <a:spcPct val="90000"/>
              </a:lnSpc>
              <a:spcBef>
                <a:spcPts val="375"/>
              </a:spcBef>
              <a:spcAft>
                <a:spcPts val="0"/>
              </a:spcAft>
              <a:buClr>
                <a:schemeClr val="dk1"/>
              </a:buClr>
              <a:buSzPts val="2400"/>
              <a:buNone/>
            </a:pPr>
            <a:r>
              <a:t/>
            </a:r>
            <a:endParaRPr sz="2400">
              <a:solidFill>
                <a:schemeClr val="dk1"/>
              </a:solidFill>
              <a:latin typeface="Arial"/>
              <a:ea typeface="Arial"/>
              <a:cs typeface="Arial"/>
              <a:sym typeface="Arial"/>
            </a:endParaRPr>
          </a:p>
          <a:p>
            <a:pPr indent="0" lvl="1" marL="457200" rtl="0" algn="l">
              <a:lnSpc>
                <a:spcPct val="90000"/>
              </a:lnSpc>
              <a:spcBef>
                <a:spcPts val="375"/>
              </a:spcBef>
              <a:spcAft>
                <a:spcPts val="0"/>
              </a:spcAft>
              <a:buClr>
                <a:schemeClr val="dk1"/>
              </a:buClr>
              <a:buSzPts val="2400"/>
              <a:buNone/>
            </a:pPr>
            <a:r>
              <a:rPr lang="en-US" sz="2400">
                <a:solidFill>
                  <a:schemeClr val="dk1"/>
                </a:solidFill>
                <a:latin typeface="Arial"/>
                <a:ea typeface="Arial"/>
                <a:cs typeface="Arial"/>
                <a:sym typeface="Arial"/>
              </a:rPr>
              <a:t>People do not make same mistake for the labels and buttons on the top row. Why not?</a:t>
            </a:r>
            <a:endParaRPr/>
          </a:p>
        </p:txBody>
      </p:sp>
      <p:pic>
        <p:nvPicPr>
          <p:cNvPr descr="Photo showing two sets of controls. Labels and buttons on the top row are clearly distinct and people do not make mistakes knowing which one to press.&#10;&#10;On bottom row, however, &quot;elevator controls&quot; and labels all look the same, so it is common for people to push a label instead of a control button by mistake.&#10;" id="109" name="Google Shape;109;p3"/>
          <p:cNvPicPr preferRelativeResize="0"/>
          <p:nvPr/>
        </p:nvPicPr>
        <p:blipFill rotWithShape="1">
          <a:blip r:embed="rId3">
            <a:alphaModFix/>
          </a:blip>
          <a:srcRect b="0" l="0" r="0" t="0"/>
          <a:stretch/>
        </p:blipFill>
        <p:spPr>
          <a:xfrm>
            <a:off x="2743200" y="2667000"/>
            <a:ext cx="3771900" cy="1714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Feedback</a:t>
            </a:r>
            <a:endParaRPr/>
          </a:p>
        </p:txBody>
      </p:sp>
      <p:sp>
        <p:nvSpPr>
          <p:cNvPr id="309" name="Google Shape;309;p30"/>
          <p:cNvSpPr txBox="1"/>
          <p:nvPr>
            <p:ph idx="1" type="body"/>
          </p:nvPr>
        </p:nvSpPr>
        <p:spPr>
          <a:xfrm>
            <a:off x="762000" y="1752600"/>
            <a:ext cx="7772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t>Sending information back to the user about what has been done</a:t>
            </a:r>
            <a:endParaRPr/>
          </a:p>
          <a:p>
            <a:pPr indent="-171450" lvl="0" marL="171450" rtl="0" algn="l">
              <a:lnSpc>
                <a:spcPct val="90000"/>
              </a:lnSpc>
              <a:spcBef>
                <a:spcPts val="750"/>
              </a:spcBef>
              <a:spcAft>
                <a:spcPts val="0"/>
              </a:spcAft>
              <a:buClr>
                <a:schemeClr val="dk1"/>
              </a:buClr>
              <a:buSzPts val="2400"/>
              <a:buChar char="•"/>
            </a:pPr>
            <a:r>
              <a:rPr lang="en-US" sz="2400"/>
              <a:t>Includes sound, highlighting, animation, and combinations of these</a:t>
            </a:r>
            <a:endParaRPr/>
          </a:p>
          <a:p>
            <a:pPr indent="-19050" lvl="0" marL="171450" rtl="0" algn="l">
              <a:lnSpc>
                <a:spcPct val="90000"/>
              </a:lnSpc>
              <a:spcBef>
                <a:spcPts val="750"/>
              </a:spcBef>
              <a:spcAft>
                <a:spcPts val="0"/>
              </a:spcAft>
              <a:buClr>
                <a:schemeClr val="dk1"/>
              </a:buClr>
              <a:buSzPts val="2400"/>
              <a:buNone/>
            </a:pPr>
            <a:r>
              <a:t/>
            </a:r>
            <a:endParaRPr sz="2400"/>
          </a:p>
          <a:p>
            <a:pPr indent="-171450" lvl="1" marL="514350" rtl="0" algn="l">
              <a:lnSpc>
                <a:spcPct val="90000"/>
              </a:lnSpc>
              <a:spcBef>
                <a:spcPts val="375"/>
              </a:spcBef>
              <a:spcAft>
                <a:spcPts val="0"/>
              </a:spcAft>
              <a:buClr>
                <a:schemeClr val="dk1"/>
              </a:buClr>
              <a:buSzPts val="2000"/>
              <a:buChar char="•"/>
            </a:pPr>
            <a:r>
              <a:rPr lang="en-US" sz="2000"/>
              <a:t>For example, when screen button is clicked, it provides sound or red highlight feedback:</a:t>
            </a:r>
            <a:endParaRPr/>
          </a:p>
        </p:txBody>
      </p:sp>
      <p:pic>
        <p:nvPicPr>
          <p:cNvPr descr="Screen button reads &quot;Previous&quot; and is highlighted in the color red when clicked" id="310" name="Google Shape;310;p30"/>
          <p:cNvPicPr preferRelativeResize="0"/>
          <p:nvPr/>
        </p:nvPicPr>
        <p:blipFill rotWithShape="1">
          <a:blip r:embed="rId3">
            <a:alphaModFix/>
          </a:blip>
          <a:srcRect b="0" l="0" r="0" t="0"/>
          <a:stretch/>
        </p:blipFill>
        <p:spPr>
          <a:xfrm>
            <a:off x="3441484" y="5486400"/>
            <a:ext cx="800100" cy="304800"/>
          </a:xfrm>
          <a:prstGeom prst="rect">
            <a:avLst/>
          </a:prstGeom>
          <a:noFill/>
          <a:ln>
            <a:noFill/>
          </a:ln>
        </p:spPr>
      </p:pic>
      <p:pic>
        <p:nvPicPr>
          <p:cNvPr descr="Screen button reads &quot;Previous&quot; and is highlighted in the color red when clicked" id="311" name="Google Shape;311;p30"/>
          <p:cNvPicPr preferRelativeResize="0"/>
          <p:nvPr/>
        </p:nvPicPr>
        <p:blipFill rotWithShape="1">
          <a:blip r:embed="rId3">
            <a:alphaModFix/>
          </a:blip>
          <a:srcRect b="0" l="0" r="0" t="0"/>
          <a:stretch/>
        </p:blipFill>
        <p:spPr>
          <a:xfrm>
            <a:off x="4932040" y="5486400"/>
            <a:ext cx="800100" cy="304800"/>
          </a:xfrm>
          <a:prstGeom prst="rect">
            <a:avLst/>
          </a:prstGeom>
          <a:noFill/>
          <a:ln>
            <a:noFill/>
          </a:ln>
        </p:spPr>
      </p:pic>
      <p:sp>
        <p:nvSpPr>
          <p:cNvPr id="312" name="Google Shape;312;p30"/>
          <p:cNvSpPr/>
          <p:nvPr/>
        </p:nvSpPr>
        <p:spPr>
          <a:xfrm>
            <a:off x="4951090" y="5486400"/>
            <a:ext cx="762000" cy="304800"/>
          </a:xfrm>
          <a:prstGeom prst="rect">
            <a:avLst/>
          </a:prstGeom>
          <a:noFill/>
          <a:ln cap="flat" cmpd="sng" w="2857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Screen button reads &quot;Previous&quot; and makes a sound when clicked" id="313" name="Google Shape;313;p30"/>
          <p:cNvPicPr preferRelativeResize="0"/>
          <p:nvPr/>
        </p:nvPicPr>
        <p:blipFill rotWithShape="1">
          <a:blip r:embed="rId3">
            <a:alphaModFix/>
          </a:blip>
          <a:srcRect b="0" l="0" r="0" t="0"/>
          <a:stretch/>
        </p:blipFill>
        <p:spPr>
          <a:xfrm>
            <a:off x="3409950" y="4876800"/>
            <a:ext cx="800100" cy="304800"/>
          </a:xfrm>
          <a:prstGeom prst="rect">
            <a:avLst/>
          </a:prstGeom>
          <a:noFill/>
          <a:ln>
            <a:noFill/>
          </a:ln>
        </p:spPr>
      </p:pic>
      <p:sp>
        <p:nvSpPr>
          <p:cNvPr id="314" name="Google Shape;314;p30"/>
          <p:cNvSpPr txBox="1"/>
          <p:nvPr/>
        </p:nvSpPr>
        <p:spPr>
          <a:xfrm>
            <a:off x="4788024" y="4812268"/>
            <a:ext cx="12747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“ccclichhk”</a:t>
            </a:r>
            <a:endParaRPr/>
          </a:p>
        </p:txBody>
      </p:sp>
      <p:cxnSp>
        <p:nvCxnSpPr>
          <p:cNvPr id="315" name="Google Shape;315;p30"/>
          <p:cNvCxnSpPr/>
          <p:nvPr/>
        </p:nvCxnSpPr>
        <p:spPr>
          <a:xfrm>
            <a:off x="4355976" y="5004022"/>
            <a:ext cx="304800" cy="0"/>
          </a:xfrm>
          <a:prstGeom prst="straightConnector1">
            <a:avLst/>
          </a:prstGeom>
          <a:noFill/>
          <a:ln cap="flat" cmpd="sng" w="9525">
            <a:solidFill>
              <a:schemeClr val="dk1"/>
            </a:solidFill>
            <a:prstDash val="solid"/>
            <a:round/>
            <a:headEnd len="med" w="med" type="none"/>
            <a:tailEnd len="med" w="med" type="triangle"/>
          </a:ln>
        </p:spPr>
      </p:cxnSp>
      <p:cxnSp>
        <p:nvCxnSpPr>
          <p:cNvPr id="316" name="Google Shape;316;p30"/>
          <p:cNvCxnSpPr/>
          <p:nvPr/>
        </p:nvCxnSpPr>
        <p:spPr>
          <a:xfrm>
            <a:off x="4355976" y="5638800"/>
            <a:ext cx="3048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Feedback</a:t>
            </a:r>
            <a:endParaRPr/>
          </a:p>
        </p:txBody>
      </p:sp>
      <p:sp>
        <p:nvSpPr>
          <p:cNvPr id="322" name="Google Shape;322;p31"/>
          <p:cNvSpPr txBox="1"/>
          <p:nvPr>
            <p:ph idx="1" type="body"/>
          </p:nvPr>
        </p:nvSpPr>
        <p:spPr>
          <a:xfrm>
            <a:off x="628650" y="1844824"/>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When a user finally takes an action or interacts with our product, they often get an immediate reward of more content or a completed task. </a:t>
            </a:r>
            <a:endParaRPr/>
          </a:p>
          <a:p>
            <a:pPr indent="-177800" lvl="0" marL="171450" rtl="0" algn="just">
              <a:lnSpc>
                <a:spcPct val="90000"/>
              </a:lnSpc>
              <a:spcBef>
                <a:spcPts val="75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 </a:t>
            </a:r>
            <a:r>
              <a:rPr b="1" i="0" lang="en-US" sz="2800">
                <a:solidFill>
                  <a:srgbClr val="223C50"/>
                </a:solidFill>
                <a:latin typeface="Oswald"/>
                <a:ea typeface="Oswald"/>
                <a:cs typeface="Oswald"/>
                <a:sym typeface="Oswald"/>
              </a:rPr>
              <a:t>A well designed user experience offers us feedback that keeps us reassured we are on track. </a:t>
            </a:r>
            <a:endParaRPr/>
          </a:p>
          <a:p>
            <a:pPr indent="-177800" lvl="0" marL="171450" rtl="0" algn="just">
              <a:lnSpc>
                <a:spcPct val="90000"/>
              </a:lnSpc>
              <a:spcBef>
                <a:spcPts val="75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Digitally, feedback appears in the form of loading bars, error messages, vibrations, etc.</a:t>
            </a:r>
            <a:endParaRPr/>
          </a:p>
          <a:p>
            <a:pPr indent="0" lvl="0" marL="171450" rtl="0" algn="just">
              <a:lnSpc>
                <a:spcPct val="90000"/>
              </a:lnSpc>
              <a:spcBef>
                <a:spcPts val="750"/>
              </a:spcBef>
              <a:spcAft>
                <a:spcPts val="0"/>
              </a:spcAft>
              <a:buClr>
                <a:schemeClr val="dk1"/>
              </a:buClr>
              <a:buSzPts val="2800"/>
              <a:buFont typeface="Noto Sans Symbols"/>
              <a:buNone/>
            </a:pPr>
            <a:r>
              <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328" name="Google Shape;328;p3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In a tangible example, if you’ve ever turned your car key in the ignition and heard the engine purr—that is great feedback, you know then to shift into drive.</a:t>
            </a:r>
            <a:endParaRPr/>
          </a:p>
          <a:p>
            <a:pPr indent="-177800" lvl="0" marL="171450" rtl="0" algn="just">
              <a:lnSpc>
                <a:spcPct val="90000"/>
              </a:lnSpc>
              <a:spcBef>
                <a:spcPts val="75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Feedback is the error message you receive when you type in the wrong password; it’s the delightful pinging sound you hear when you’ve processed a payment in the app store.</a:t>
            </a:r>
            <a:endParaRPr sz="2800">
              <a:solidFill>
                <a:srgbClr val="223C50"/>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467544" y="332656"/>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Constraints</a:t>
            </a:r>
            <a:endParaRPr/>
          </a:p>
        </p:txBody>
      </p:sp>
      <p:sp>
        <p:nvSpPr>
          <p:cNvPr id="335" name="Google Shape;335;p33"/>
          <p:cNvSpPr txBox="1"/>
          <p:nvPr>
            <p:ph idx="1" type="body"/>
          </p:nvPr>
        </p:nvSpPr>
        <p:spPr>
          <a:xfrm>
            <a:off x="467544" y="1844825"/>
            <a:ext cx="8210943" cy="3716390"/>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t>Restricting the possible actions that can be performed</a:t>
            </a:r>
            <a:endParaRPr/>
          </a:p>
          <a:p>
            <a:pPr indent="0" lvl="0" marL="171450" rtl="0" algn="l">
              <a:lnSpc>
                <a:spcPct val="90000"/>
              </a:lnSpc>
              <a:spcBef>
                <a:spcPts val="750"/>
              </a:spcBef>
              <a:spcAft>
                <a:spcPts val="0"/>
              </a:spcAft>
              <a:buClr>
                <a:schemeClr val="dk1"/>
              </a:buClr>
              <a:buSzPts val="2800"/>
              <a:buNone/>
            </a:pPr>
            <a:r>
              <a:t/>
            </a:r>
            <a:endParaRPr sz="2800"/>
          </a:p>
          <a:p>
            <a:pPr indent="-177800" lvl="0" marL="171450" rtl="0" algn="l">
              <a:lnSpc>
                <a:spcPct val="90000"/>
              </a:lnSpc>
              <a:spcBef>
                <a:spcPts val="750"/>
              </a:spcBef>
              <a:spcAft>
                <a:spcPts val="0"/>
              </a:spcAft>
              <a:buClr>
                <a:schemeClr val="dk1"/>
              </a:buClr>
              <a:buSzPts val="2800"/>
              <a:buChar char="•"/>
            </a:pPr>
            <a:r>
              <a:rPr lang="en-US" sz="2800"/>
              <a:t>Helps prevent user from selecting incorrect options</a:t>
            </a:r>
            <a:endParaRPr/>
          </a:p>
          <a:p>
            <a:pPr indent="0" lvl="0" marL="0" rtl="0" algn="l">
              <a:lnSpc>
                <a:spcPct val="90000"/>
              </a:lnSpc>
              <a:spcBef>
                <a:spcPts val="750"/>
              </a:spcBef>
              <a:spcAft>
                <a:spcPts val="0"/>
              </a:spcAft>
              <a:buClr>
                <a:schemeClr val="dk1"/>
              </a:buClr>
              <a:buSzPts val="2800"/>
              <a:buNone/>
            </a:pPr>
            <a:r>
              <a:t/>
            </a:r>
            <a:endParaRPr sz="2800"/>
          </a:p>
          <a:p>
            <a:pPr indent="0" lvl="0" marL="0" rtl="0" algn="l">
              <a:lnSpc>
                <a:spcPct val="90000"/>
              </a:lnSpc>
              <a:spcBef>
                <a:spcPts val="750"/>
              </a:spcBef>
              <a:spcAft>
                <a:spcPts val="0"/>
              </a:spcAft>
              <a:buClr>
                <a:schemeClr val="dk1"/>
              </a:buClr>
              <a:buSzPts val="2400"/>
              <a:buNone/>
            </a:pPr>
            <a:r>
              <a:t/>
            </a:r>
            <a:endParaRPr sz="2400"/>
          </a:p>
          <a:p>
            <a:pPr indent="-44450" lvl="1" marL="514350" rtl="0" algn="l">
              <a:lnSpc>
                <a:spcPct val="90000"/>
              </a:lnSpc>
              <a:spcBef>
                <a:spcPts val="375"/>
              </a:spcBef>
              <a:spcAft>
                <a:spcPts val="0"/>
              </a:spcAft>
              <a:buClr>
                <a:schemeClr val="dk1"/>
              </a:buClr>
              <a:buSzPts val="2000"/>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solidFill>
                  <a:srgbClr val="548135"/>
                </a:solidFill>
              </a:rPr>
              <a:t>Logical or ambiguous design?</a:t>
            </a:r>
            <a:endParaRPr/>
          </a:p>
        </p:txBody>
      </p:sp>
      <p:pic>
        <p:nvPicPr>
          <p:cNvPr descr="Photo depicts ambiguous constraints on the back of a computer." id="342" name="Google Shape;342;p34"/>
          <p:cNvPicPr preferRelativeResize="0"/>
          <p:nvPr>
            <p:ph idx="2" type="clipArt"/>
          </p:nvPr>
        </p:nvPicPr>
        <p:blipFill rotWithShape="1">
          <a:blip r:embed="rId3">
            <a:alphaModFix/>
          </a:blip>
          <a:srcRect b="0" l="0" r="0" t="0"/>
          <a:stretch/>
        </p:blipFill>
        <p:spPr>
          <a:xfrm>
            <a:off x="755576" y="2060848"/>
            <a:ext cx="3512947" cy="3366574"/>
          </a:xfrm>
          <a:prstGeom prst="rect">
            <a:avLst/>
          </a:prstGeom>
          <a:noFill/>
          <a:ln>
            <a:noFill/>
          </a:ln>
        </p:spPr>
      </p:pic>
      <p:sp>
        <p:nvSpPr>
          <p:cNvPr id="343" name="Google Shape;343;p34"/>
          <p:cNvSpPr txBox="1"/>
          <p:nvPr>
            <p:ph idx="1" type="body"/>
          </p:nvPr>
        </p:nvSpPr>
        <p:spPr>
          <a:xfrm>
            <a:off x="4788024" y="2132856"/>
            <a:ext cx="3810000" cy="411480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800"/>
              <a:buChar char="•"/>
            </a:pPr>
            <a:r>
              <a:rPr lang="en-US" sz="2800"/>
              <a:t>Where do you plug the mouse? </a:t>
            </a:r>
            <a:endParaRPr/>
          </a:p>
          <a:p>
            <a:pPr indent="-222250" lvl="0" marL="228600" rtl="0" algn="l">
              <a:lnSpc>
                <a:spcPct val="90000"/>
              </a:lnSpc>
              <a:spcBef>
                <a:spcPts val="750"/>
              </a:spcBef>
              <a:spcAft>
                <a:spcPts val="0"/>
              </a:spcAft>
              <a:buClr>
                <a:schemeClr val="dk1"/>
              </a:buClr>
              <a:buSzPts val="2800"/>
              <a:buChar char="•"/>
            </a:pPr>
            <a:r>
              <a:rPr lang="en-US" sz="2800"/>
              <a:t>Where do you plug the keyboard, in the top or bottom connector?</a:t>
            </a:r>
            <a:endParaRPr/>
          </a:p>
          <a:p>
            <a:pPr indent="-222250" lvl="0" marL="228600" rtl="0" algn="l">
              <a:lnSpc>
                <a:spcPct val="90000"/>
              </a:lnSpc>
              <a:spcBef>
                <a:spcPts val="750"/>
              </a:spcBef>
              <a:spcAft>
                <a:spcPts val="0"/>
              </a:spcAft>
              <a:buClr>
                <a:schemeClr val="dk1"/>
              </a:buClr>
              <a:buSzPts val="2800"/>
              <a:buChar char="•"/>
            </a:pPr>
            <a:r>
              <a:rPr lang="en-US" sz="2800"/>
              <a:t>Do the color-coded icons help?</a:t>
            </a:r>
            <a:endParaRPr/>
          </a:p>
          <a:p>
            <a:pPr indent="-44450" lvl="0" marL="171450" rtl="0" algn="l">
              <a:lnSpc>
                <a:spcPct val="90000"/>
              </a:lnSpc>
              <a:spcBef>
                <a:spcPts val="750"/>
              </a:spcBef>
              <a:spcAft>
                <a:spcPts val="0"/>
              </a:spcAft>
              <a:buClr>
                <a:schemeClr val="dk1"/>
              </a:buClr>
              <a:buSzPts val="2000"/>
              <a:buNone/>
            </a:pPr>
            <a:r>
              <a:t/>
            </a:r>
            <a:endParaRPr sz="2000"/>
          </a:p>
          <a:p>
            <a:pPr indent="-44450" lvl="0" marL="171450" rtl="0" algn="l">
              <a:lnSpc>
                <a:spcPct val="90000"/>
              </a:lnSpc>
              <a:spcBef>
                <a:spcPts val="750"/>
              </a:spcBef>
              <a:spcAft>
                <a:spcPts val="0"/>
              </a:spcAft>
              <a:buClr>
                <a:schemeClr val="dk1"/>
              </a:buClr>
              <a:buSzPts val="2000"/>
              <a:buNone/>
            </a:pPr>
            <a:r>
              <a:t/>
            </a:r>
            <a:endParaRPr sz="2000"/>
          </a:p>
        </p:txBody>
      </p:sp>
      <p:sp>
        <p:nvSpPr>
          <p:cNvPr id="344" name="Google Shape;344;p34"/>
          <p:cNvSpPr txBox="1"/>
          <p:nvPr/>
        </p:nvSpPr>
        <p:spPr>
          <a:xfrm>
            <a:off x="6553200" y="6376243"/>
            <a:ext cx="21336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sz="1200">
              <a:solidFill>
                <a:srgbClr val="548135"/>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ph type="title"/>
          </p:nvPr>
        </p:nvSpPr>
        <p:spPr>
          <a:xfrm>
            <a:off x="251520" y="548680"/>
            <a:ext cx="8305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solidFill>
                  <a:srgbClr val="548135"/>
                </a:solidFill>
              </a:rPr>
              <a:t>How to design them more logically</a:t>
            </a:r>
            <a:endParaRPr/>
          </a:p>
        </p:txBody>
      </p:sp>
      <p:pic>
        <p:nvPicPr>
          <p:cNvPr descr="Photo depicts mouse and keyboard ports on the back of a computer--no color coding." id="351" name="Google Shape;351;p35"/>
          <p:cNvPicPr preferRelativeResize="0"/>
          <p:nvPr>
            <p:ph idx="2" type="clipArt"/>
          </p:nvPr>
        </p:nvPicPr>
        <p:blipFill rotWithShape="1">
          <a:blip r:embed="rId3">
            <a:alphaModFix/>
          </a:blip>
          <a:srcRect b="0" l="0" r="0" t="0"/>
          <a:stretch/>
        </p:blipFill>
        <p:spPr>
          <a:xfrm>
            <a:off x="467544" y="1700808"/>
            <a:ext cx="2160240" cy="2651792"/>
          </a:xfrm>
          <a:prstGeom prst="rect">
            <a:avLst/>
          </a:prstGeom>
          <a:noFill/>
          <a:ln>
            <a:noFill/>
          </a:ln>
        </p:spPr>
      </p:pic>
      <p:sp>
        <p:nvSpPr>
          <p:cNvPr id="352" name="Google Shape;352;p35"/>
          <p:cNvSpPr txBox="1"/>
          <p:nvPr>
            <p:ph idx="1" type="body"/>
          </p:nvPr>
        </p:nvSpPr>
        <p:spPr>
          <a:xfrm>
            <a:off x="2699792" y="1844824"/>
            <a:ext cx="3810000" cy="411480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400"/>
              <a:buFont typeface="Arial"/>
              <a:buNone/>
            </a:pPr>
            <a:r>
              <a:rPr lang="en-US" sz="2400"/>
              <a:t>(A) provides direct adjacent mapping between icon and connector</a:t>
            </a:r>
            <a:endParaRPr/>
          </a:p>
          <a:p>
            <a:pPr indent="-171450" lvl="0" marL="171450" rtl="0" algn="l">
              <a:lnSpc>
                <a:spcPct val="90000"/>
              </a:lnSpc>
              <a:spcBef>
                <a:spcPts val="750"/>
              </a:spcBef>
              <a:spcAft>
                <a:spcPts val="0"/>
              </a:spcAft>
              <a:buClr>
                <a:schemeClr val="dk1"/>
              </a:buClr>
              <a:buSzPts val="2400"/>
              <a:buFont typeface="Arial"/>
              <a:buNone/>
            </a:pPr>
            <a:r>
              <a:t/>
            </a:r>
            <a:endParaRPr sz="2400"/>
          </a:p>
          <a:p>
            <a:pPr indent="-171450" lvl="0" marL="171450" rtl="0" algn="l">
              <a:lnSpc>
                <a:spcPct val="90000"/>
              </a:lnSpc>
              <a:spcBef>
                <a:spcPts val="750"/>
              </a:spcBef>
              <a:spcAft>
                <a:spcPts val="0"/>
              </a:spcAft>
              <a:buClr>
                <a:schemeClr val="dk1"/>
              </a:buClr>
              <a:buSzPts val="2400"/>
              <a:buFont typeface="Arial"/>
              <a:buNone/>
            </a:pPr>
            <a:r>
              <a:t/>
            </a:r>
            <a:endParaRPr sz="2400"/>
          </a:p>
          <a:p>
            <a:pPr indent="-222250" lvl="0" marL="228600" rtl="0" algn="l">
              <a:lnSpc>
                <a:spcPct val="90000"/>
              </a:lnSpc>
              <a:spcBef>
                <a:spcPts val="750"/>
              </a:spcBef>
              <a:spcAft>
                <a:spcPts val="0"/>
              </a:spcAft>
              <a:buClr>
                <a:schemeClr val="dk1"/>
              </a:buClr>
              <a:buSzPts val="2400"/>
              <a:buFont typeface="Arial"/>
              <a:buNone/>
            </a:pPr>
            <a:r>
              <a:rPr lang="en-US" sz="2400"/>
              <a:t>(B) provides color coding that associates the connectors with the labels</a:t>
            </a:r>
            <a:endParaRPr/>
          </a:p>
          <a:p>
            <a:pPr indent="-19050" lvl="0" marL="171450" rtl="0" algn="l">
              <a:lnSpc>
                <a:spcPct val="90000"/>
              </a:lnSpc>
              <a:spcBef>
                <a:spcPts val="750"/>
              </a:spcBef>
              <a:spcAft>
                <a:spcPts val="0"/>
              </a:spcAft>
              <a:buClr>
                <a:schemeClr val="dk1"/>
              </a:buClr>
              <a:buSzPts val="2400"/>
              <a:buNone/>
            </a:pPr>
            <a:r>
              <a:t/>
            </a:r>
            <a:endParaRPr sz="2400"/>
          </a:p>
        </p:txBody>
      </p:sp>
      <p:pic>
        <p:nvPicPr>
          <p:cNvPr descr="Photo depicts color-coded mouse and keyboard ports on the back of a computer." id="353" name="Google Shape;353;p35"/>
          <p:cNvPicPr preferRelativeResize="0"/>
          <p:nvPr/>
        </p:nvPicPr>
        <p:blipFill rotWithShape="1">
          <a:blip r:embed="rId4">
            <a:alphaModFix/>
          </a:blip>
          <a:srcRect b="0" l="0" r="0" t="0"/>
          <a:stretch/>
        </p:blipFill>
        <p:spPr>
          <a:xfrm>
            <a:off x="6509792" y="2961707"/>
            <a:ext cx="2047528" cy="2771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Consistency</a:t>
            </a:r>
            <a:endParaRPr/>
          </a:p>
        </p:txBody>
      </p:sp>
      <p:sp>
        <p:nvSpPr>
          <p:cNvPr id="360" name="Google Shape;360;p36"/>
          <p:cNvSpPr txBox="1"/>
          <p:nvPr>
            <p:ph idx="1" type="body"/>
          </p:nvPr>
        </p:nvSpPr>
        <p:spPr>
          <a:xfrm>
            <a:off x="467544" y="1700808"/>
            <a:ext cx="8229600" cy="4525963"/>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800"/>
              <a:buChar char="•"/>
            </a:pPr>
            <a:r>
              <a:rPr lang="en-US" sz="2800"/>
              <a:t>Design interfaces to have similar operations and use similar elements for similar tasks</a:t>
            </a:r>
            <a:r>
              <a:rPr lang="en-US"/>
              <a:t>. (for example, always use Ctrl key plus first initial of the command for an operation: Ctrl+c, Ctrl+s, Ctrl+o)</a:t>
            </a:r>
            <a:endParaRPr/>
          </a:p>
          <a:p>
            <a:pPr indent="-69850" lvl="0" marL="228600" rtl="0" algn="l">
              <a:lnSpc>
                <a:spcPct val="90000"/>
              </a:lnSpc>
              <a:spcBef>
                <a:spcPts val="750"/>
              </a:spcBef>
              <a:spcAft>
                <a:spcPts val="0"/>
              </a:spcAft>
              <a:buClr>
                <a:schemeClr val="dk1"/>
              </a:buClr>
              <a:buSzPts val="2400"/>
              <a:buNone/>
            </a:pPr>
            <a:r>
              <a:t/>
            </a:r>
            <a:endParaRPr/>
          </a:p>
          <a:p>
            <a:pPr indent="-222250" lvl="0" marL="228600" rtl="0" algn="l">
              <a:lnSpc>
                <a:spcPct val="90000"/>
              </a:lnSpc>
              <a:spcBef>
                <a:spcPts val="750"/>
              </a:spcBef>
              <a:spcAft>
                <a:spcPts val="0"/>
              </a:spcAft>
              <a:buClr>
                <a:schemeClr val="dk1"/>
              </a:buClr>
              <a:buSzPts val="2800"/>
              <a:buChar char="•"/>
            </a:pPr>
            <a:r>
              <a:rPr lang="en-US" sz="2800"/>
              <a:t>The main benefit is that consistent interfaces are easier to learn and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467544" y="332656"/>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When consistency breaks down</a:t>
            </a:r>
            <a:endParaRPr/>
          </a:p>
        </p:txBody>
      </p:sp>
      <p:sp>
        <p:nvSpPr>
          <p:cNvPr id="367" name="Google Shape;367;p37"/>
          <p:cNvSpPr txBox="1"/>
          <p:nvPr>
            <p:ph idx="1" type="body"/>
          </p:nvPr>
        </p:nvSpPr>
        <p:spPr>
          <a:xfrm>
            <a:off x="467544" y="1844824"/>
            <a:ext cx="8229600" cy="4525963"/>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800"/>
              <a:buChar char="•"/>
            </a:pPr>
            <a:r>
              <a:rPr lang="en-US" sz="2800"/>
              <a:t>What happens if there is more than one command starting with the same letter? </a:t>
            </a:r>
            <a:r>
              <a:rPr lang="en-US"/>
              <a:t>(for example, save, spelling, select, style)</a:t>
            </a:r>
            <a:endParaRPr sz="2800"/>
          </a:p>
          <a:p>
            <a:pPr indent="-44450" lvl="1" marL="228600" rtl="0" algn="l">
              <a:lnSpc>
                <a:spcPct val="90000"/>
              </a:lnSpc>
              <a:spcBef>
                <a:spcPts val="375"/>
              </a:spcBef>
              <a:spcAft>
                <a:spcPts val="0"/>
              </a:spcAft>
              <a:buClr>
                <a:schemeClr val="dk1"/>
              </a:buClr>
              <a:buSzPts val="2800"/>
              <a:buNone/>
            </a:pPr>
            <a:r>
              <a:t/>
            </a:r>
            <a:endParaRPr sz="2800"/>
          </a:p>
          <a:p>
            <a:pPr indent="-222250" lvl="0" marL="228600" rtl="0" algn="l">
              <a:lnSpc>
                <a:spcPct val="90000"/>
              </a:lnSpc>
              <a:spcBef>
                <a:spcPts val="750"/>
              </a:spcBef>
              <a:spcAft>
                <a:spcPts val="0"/>
              </a:spcAft>
              <a:buClr>
                <a:schemeClr val="dk1"/>
              </a:buClr>
              <a:buSzPts val="2800"/>
              <a:buChar char="•"/>
            </a:pPr>
            <a:r>
              <a:rPr lang="en-US" sz="2800"/>
              <a:t>You have to find other initials or combinations of keys, thereby breaking the consistency rule </a:t>
            </a:r>
            <a:r>
              <a:rPr lang="en-US"/>
              <a:t>(for example, Ctrl+s, Ctrl+shift+l)</a:t>
            </a:r>
            <a:endParaRPr/>
          </a:p>
          <a:p>
            <a:pPr indent="-44450" lvl="1" marL="228600" rtl="0" algn="l">
              <a:lnSpc>
                <a:spcPct val="90000"/>
              </a:lnSpc>
              <a:spcBef>
                <a:spcPts val="375"/>
              </a:spcBef>
              <a:spcAft>
                <a:spcPts val="0"/>
              </a:spcAft>
              <a:buClr>
                <a:schemeClr val="dk1"/>
              </a:buClr>
              <a:buSzPts val="2800"/>
              <a:buNone/>
            </a:pPr>
            <a:r>
              <a:t/>
            </a:r>
            <a:endParaRPr sz="2800"/>
          </a:p>
          <a:p>
            <a:pPr indent="-222250" lvl="0" marL="228600" rtl="0" algn="l">
              <a:lnSpc>
                <a:spcPct val="90000"/>
              </a:lnSpc>
              <a:spcBef>
                <a:spcPts val="750"/>
              </a:spcBef>
              <a:spcAft>
                <a:spcPts val="0"/>
              </a:spcAft>
              <a:buClr>
                <a:schemeClr val="dk1"/>
              </a:buClr>
              <a:buSzPts val="2800"/>
              <a:buChar char="•"/>
            </a:pPr>
            <a:r>
              <a:rPr lang="en-US" sz="2800"/>
              <a:t>Increases learning burden on user, making them more prone to errors</a:t>
            </a:r>
            <a:endParaRPr/>
          </a:p>
          <a:p>
            <a:pPr indent="-171450" lvl="1" marL="514350" rtl="0" algn="l">
              <a:lnSpc>
                <a:spcPct val="90000"/>
              </a:lnSpc>
              <a:spcBef>
                <a:spcPts val="375"/>
              </a:spcBef>
              <a:spcAft>
                <a:spcPts val="0"/>
              </a:spcAft>
              <a:buClr>
                <a:schemeClr val="dk1"/>
              </a:buClr>
              <a:buSzPts val="2000"/>
              <a:buFont typeface="Arial"/>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Internal and external consistency</a:t>
            </a:r>
            <a:endParaRPr/>
          </a:p>
        </p:txBody>
      </p:sp>
      <p:sp>
        <p:nvSpPr>
          <p:cNvPr id="374" name="Google Shape;374;p38"/>
          <p:cNvSpPr txBox="1"/>
          <p:nvPr>
            <p:ph idx="1" type="body"/>
          </p:nvPr>
        </p:nvSpPr>
        <p:spPr>
          <a:xfrm>
            <a:off x="685800" y="1981200"/>
            <a:ext cx="8001000" cy="411480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0"/>
              </a:spcBef>
              <a:spcAft>
                <a:spcPts val="0"/>
              </a:spcAft>
              <a:buClr>
                <a:schemeClr val="dk1"/>
              </a:buClr>
              <a:buSzPts val="2800"/>
              <a:buChar char="•"/>
            </a:pPr>
            <a:r>
              <a:rPr lang="en-US" sz="2800"/>
              <a:t>Internal consistency refers to designing operations to behave the same within an application</a:t>
            </a:r>
            <a:endParaRPr/>
          </a:p>
          <a:p>
            <a:pPr indent="0" lvl="0" marL="6350" rtl="0" algn="l">
              <a:lnSpc>
                <a:spcPct val="90000"/>
              </a:lnSpc>
              <a:spcBef>
                <a:spcPts val="750"/>
              </a:spcBef>
              <a:spcAft>
                <a:spcPts val="0"/>
              </a:spcAft>
              <a:buClr>
                <a:schemeClr val="dk1"/>
              </a:buClr>
              <a:buSzPts val="2000"/>
              <a:buNone/>
            </a:pPr>
            <a:r>
              <a:rPr lang="en-US" sz="2000"/>
              <a:t>  (eg: your logo is the same online and in print)</a:t>
            </a:r>
            <a:endParaRPr sz="2000"/>
          </a:p>
          <a:p>
            <a:pPr indent="-222250" lvl="0" marL="228600" rtl="0" algn="l">
              <a:lnSpc>
                <a:spcPct val="90000"/>
              </a:lnSpc>
              <a:spcBef>
                <a:spcPts val="750"/>
              </a:spcBef>
              <a:spcAft>
                <a:spcPts val="0"/>
              </a:spcAft>
              <a:buClr>
                <a:schemeClr val="dk1"/>
              </a:buClr>
              <a:buSzPts val="2800"/>
              <a:buChar char="•"/>
            </a:pPr>
            <a:r>
              <a:rPr lang="en-US" sz="2800"/>
              <a:t>External consistency refers to designing operations, interfaces, and so on to be the same across applications and devices</a:t>
            </a:r>
            <a:endParaRPr/>
          </a:p>
          <a:p>
            <a:pPr indent="0" lvl="0" marL="0" rtl="0" algn="l">
              <a:lnSpc>
                <a:spcPct val="90000"/>
              </a:lnSpc>
              <a:spcBef>
                <a:spcPts val="750"/>
              </a:spcBef>
              <a:spcAft>
                <a:spcPts val="0"/>
              </a:spcAft>
              <a:buClr>
                <a:schemeClr val="dk1"/>
              </a:buClr>
              <a:buSzPts val="2200"/>
              <a:buNone/>
            </a:pPr>
            <a:r>
              <a:rPr lang="en-US" sz="2200"/>
              <a:t>(eg: the </a:t>
            </a:r>
            <a:r>
              <a:rPr b="1" lang="en-US" sz="2200"/>
              <a:t>user interface of Adobe products</a:t>
            </a:r>
            <a:r>
              <a:rPr lang="en-US" sz="2200"/>
              <a:t>. Once you know Photoshop it is much easier to reuse the same knowledge to start using Illustrator and so on.)</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Keypad numbers layout</a:t>
            </a:r>
            <a:endParaRPr/>
          </a:p>
        </p:txBody>
      </p:sp>
      <p:sp>
        <p:nvSpPr>
          <p:cNvPr id="381" name="Google Shape;381;p39"/>
          <p:cNvSpPr txBox="1"/>
          <p:nvPr>
            <p:ph idx="1" type="body"/>
          </p:nvPr>
        </p:nvSpPr>
        <p:spPr>
          <a:xfrm>
            <a:off x="685800" y="1981200"/>
            <a:ext cx="80010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200"/>
              <a:t>A case of external inconsistency</a:t>
            </a:r>
            <a:endParaRPr/>
          </a:p>
        </p:txBody>
      </p:sp>
      <p:sp>
        <p:nvSpPr>
          <p:cNvPr descr="10-key numeric pad for phones and remote controls - horizontally increasing organization" id="382" name="Google Shape;382;p39"/>
          <p:cNvSpPr/>
          <p:nvPr/>
        </p:nvSpPr>
        <p:spPr>
          <a:xfrm>
            <a:off x="1428750" y="34382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39"/>
          <p:cNvSpPr/>
          <p:nvPr/>
        </p:nvSpPr>
        <p:spPr>
          <a:xfrm>
            <a:off x="1962150" y="34382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39"/>
          <p:cNvSpPr/>
          <p:nvPr/>
        </p:nvSpPr>
        <p:spPr>
          <a:xfrm>
            <a:off x="2495550" y="34382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39"/>
          <p:cNvSpPr/>
          <p:nvPr/>
        </p:nvSpPr>
        <p:spPr>
          <a:xfrm>
            <a:off x="1428750" y="39716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39"/>
          <p:cNvSpPr/>
          <p:nvPr/>
        </p:nvSpPr>
        <p:spPr>
          <a:xfrm>
            <a:off x="1962150" y="39716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39"/>
          <p:cNvSpPr/>
          <p:nvPr/>
        </p:nvSpPr>
        <p:spPr>
          <a:xfrm>
            <a:off x="2495550" y="39716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39"/>
          <p:cNvSpPr/>
          <p:nvPr/>
        </p:nvSpPr>
        <p:spPr>
          <a:xfrm>
            <a:off x="1428750" y="45050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39"/>
          <p:cNvSpPr/>
          <p:nvPr/>
        </p:nvSpPr>
        <p:spPr>
          <a:xfrm>
            <a:off x="1962150" y="45050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39"/>
          <p:cNvSpPr/>
          <p:nvPr/>
        </p:nvSpPr>
        <p:spPr>
          <a:xfrm>
            <a:off x="2495550" y="45050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10-key numeric pad for phones and remote controls - horizontally decreasing organization" id="391" name="Google Shape;391;p39"/>
          <p:cNvSpPr/>
          <p:nvPr/>
        </p:nvSpPr>
        <p:spPr>
          <a:xfrm>
            <a:off x="5680075" y="34224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39"/>
          <p:cNvSpPr/>
          <p:nvPr/>
        </p:nvSpPr>
        <p:spPr>
          <a:xfrm>
            <a:off x="6213475" y="34224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39"/>
          <p:cNvSpPr/>
          <p:nvPr/>
        </p:nvSpPr>
        <p:spPr>
          <a:xfrm>
            <a:off x="6746875" y="34224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39"/>
          <p:cNvSpPr/>
          <p:nvPr/>
        </p:nvSpPr>
        <p:spPr>
          <a:xfrm>
            <a:off x="5680075" y="39558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39"/>
          <p:cNvSpPr/>
          <p:nvPr/>
        </p:nvSpPr>
        <p:spPr>
          <a:xfrm>
            <a:off x="6213475" y="39558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39"/>
          <p:cNvSpPr/>
          <p:nvPr/>
        </p:nvSpPr>
        <p:spPr>
          <a:xfrm>
            <a:off x="6746875" y="39558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39"/>
          <p:cNvSpPr/>
          <p:nvPr/>
        </p:nvSpPr>
        <p:spPr>
          <a:xfrm>
            <a:off x="5680075" y="44892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39"/>
          <p:cNvSpPr/>
          <p:nvPr/>
        </p:nvSpPr>
        <p:spPr>
          <a:xfrm>
            <a:off x="6213475" y="44892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39"/>
          <p:cNvSpPr/>
          <p:nvPr/>
        </p:nvSpPr>
        <p:spPr>
          <a:xfrm>
            <a:off x="6746875" y="44892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39"/>
          <p:cNvSpPr txBox="1"/>
          <p:nvPr/>
        </p:nvSpPr>
        <p:spPr>
          <a:xfrm>
            <a:off x="1565275" y="3498616"/>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t>
            </a:r>
            <a:endParaRPr/>
          </a:p>
        </p:txBody>
      </p:sp>
      <p:sp>
        <p:nvSpPr>
          <p:cNvPr id="401" name="Google Shape;401;p39"/>
          <p:cNvSpPr txBox="1"/>
          <p:nvPr/>
        </p:nvSpPr>
        <p:spPr>
          <a:xfrm>
            <a:off x="2071100" y="3506874"/>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a:t>
            </a:r>
            <a:endParaRPr/>
          </a:p>
        </p:txBody>
      </p:sp>
      <p:sp>
        <p:nvSpPr>
          <p:cNvPr id="402" name="Google Shape;402;p39"/>
          <p:cNvSpPr txBox="1"/>
          <p:nvPr/>
        </p:nvSpPr>
        <p:spPr>
          <a:xfrm>
            <a:off x="2571750" y="3514491"/>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3</a:t>
            </a:r>
            <a:endParaRPr/>
          </a:p>
        </p:txBody>
      </p:sp>
      <p:sp>
        <p:nvSpPr>
          <p:cNvPr id="403" name="Google Shape;403;p39"/>
          <p:cNvSpPr txBox="1"/>
          <p:nvPr/>
        </p:nvSpPr>
        <p:spPr>
          <a:xfrm>
            <a:off x="1511033" y="3970278"/>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4</a:t>
            </a:r>
            <a:endParaRPr/>
          </a:p>
        </p:txBody>
      </p:sp>
      <p:sp>
        <p:nvSpPr>
          <p:cNvPr id="404" name="Google Shape;404;p39"/>
          <p:cNvSpPr txBox="1"/>
          <p:nvPr/>
        </p:nvSpPr>
        <p:spPr>
          <a:xfrm>
            <a:off x="2063162" y="3970115"/>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5</a:t>
            </a:r>
            <a:endParaRPr/>
          </a:p>
        </p:txBody>
      </p:sp>
      <p:sp>
        <p:nvSpPr>
          <p:cNvPr id="405" name="Google Shape;405;p39"/>
          <p:cNvSpPr txBox="1"/>
          <p:nvPr/>
        </p:nvSpPr>
        <p:spPr>
          <a:xfrm>
            <a:off x="2584156" y="3990861"/>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6</a:t>
            </a:r>
            <a:endParaRPr/>
          </a:p>
        </p:txBody>
      </p:sp>
      <p:sp>
        <p:nvSpPr>
          <p:cNvPr id="406" name="Google Shape;406;p39"/>
          <p:cNvSpPr txBox="1"/>
          <p:nvPr/>
        </p:nvSpPr>
        <p:spPr>
          <a:xfrm>
            <a:off x="1537700" y="4540958"/>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7</a:t>
            </a:r>
            <a:endParaRPr/>
          </a:p>
        </p:txBody>
      </p:sp>
      <p:sp>
        <p:nvSpPr>
          <p:cNvPr id="407" name="Google Shape;407;p39"/>
          <p:cNvSpPr txBox="1"/>
          <p:nvPr/>
        </p:nvSpPr>
        <p:spPr>
          <a:xfrm>
            <a:off x="2071100" y="4575250"/>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8</a:t>
            </a:r>
            <a:endParaRPr/>
          </a:p>
        </p:txBody>
      </p:sp>
      <p:sp>
        <p:nvSpPr>
          <p:cNvPr id="408" name="Google Shape;408;p39"/>
          <p:cNvSpPr txBox="1"/>
          <p:nvPr/>
        </p:nvSpPr>
        <p:spPr>
          <a:xfrm>
            <a:off x="2584156" y="4545076"/>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9</a:t>
            </a:r>
            <a:endParaRPr/>
          </a:p>
        </p:txBody>
      </p:sp>
      <p:sp>
        <p:nvSpPr>
          <p:cNvPr id="409" name="Google Shape;409;p39"/>
          <p:cNvSpPr txBox="1"/>
          <p:nvPr/>
        </p:nvSpPr>
        <p:spPr>
          <a:xfrm>
            <a:off x="5756275" y="3498616"/>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7</a:t>
            </a:r>
            <a:endParaRPr/>
          </a:p>
        </p:txBody>
      </p:sp>
      <p:sp>
        <p:nvSpPr>
          <p:cNvPr id="410" name="Google Shape;410;p39"/>
          <p:cNvSpPr txBox="1"/>
          <p:nvPr/>
        </p:nvSpPr>
        <p:spPr>
          <a:xfrm>
            <a:off x="6322425" y="3489686"/>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8</a:t>
            </a:r>
            <a:endParaRPr/>
          </a:p>
        </p:txBody>
      </p:sp>
      <p:sp>
        <p:nvSpPr>
          <p:cNvPr id="411" name="Google Shape;411;p39"/>
          <p:cNvSpPr txBox="1"/>
          <p:nvPr/>
        </p:nvSpPr>
        <p:spPr>
          <a:xfrm>
            <a:off x="6883400" y="3496384"/>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9</a:t>
            </a:r>
            <a:endParaRPr/>
          </a:p>
        </p:txBody>
      </p:sp>
      <p:sp>
        <p:nvSpPr>
          <p:cNvPr id="412" name="Google Shape;412;p39"/>
          <p:cNvSpPr txBox="1"/>
          <p:nvPr/>
        </p:nvSpPr>
        <p:spPr>
          <a:xfrm>
            <a:off x="5760044" y="4572733"/>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t>
            </a:r>
            <a:endParaRPr/>
          </a:p>
        </p:txBody>
      </p:sp>
      <p:sp>
        <p:nvSpPr>
          <p:cNvPr id="413" name="Google Shape;413;p39"/>
          <p:cNvSpPr txBox="1"/>
          <p:nvPr/>
        </p:nvSpPr>
        <p:spPr>
          <a:xfrm>
            <a:off x="6322425" y="4574614"/>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a:t>
            </a:r>
            <a:endParaRPr/>
          </a:p>
        </p:txBody>
      </p:sp>
      <p:sp>
        <p:nvSpPr>
          <p:cNvPr id="414" name="Google Shape;414;p39"/>
          <p:cNvSpPr txBox="1"/>
          <p:nvPr/>
        </p:nvSpPr>
        <p:spPr>
          <a:xfrm>
            <a:off x="6835481" y="4581290"/>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3</a:t>
            </a:r>
            <a:endParaRPr/>
          </a:p>
        </p:txBody>
      </p:sp>
      <p:sp>
        <p:nvSpPr>
          <p:cNvPr id="415" name="Google Shape;415;p39"/>
          <p:cNvSpPr txBox="1"/>
          <p:nvPr/>
        </p:nvSpPr>
        <p:spPr>
          <a:xfrm>
            <a:off x="5752665" y="4033573"/>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4</a:t>
            </a:r>
            <a:endParaRPr/>
          </a:p>
        </p:txBody>
      </p:sp>
      <p:sp>
        <p:nvSpPr>
          <p:cNvPr id="416" name="Google Shape;416;p39"/>
          <p:cNvSpPr txBox="1"/>
          <p:nvPr/>
        </p:nvSpPr>
        <p:spPr>
          <a:xfrm>
            <a:off x="6322425" y="4043027"/>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5</a:t>
            </a:r>
            <a:endParaRPr/>
          </a:p>
        </p:txBody>
      </p:sp>
      <p:sp>
        <p:nvSpPr>
          <p:cNvPr id="417" name="Google Shape;417;p39"/>
          <p:cNvSpPr txBox="1"/>
          <p:nvPr/>
        </p:nvSpPr>
        <p:spPr>
          <a:xfrm>
            <a:off x="6835481" y="4047891"/>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6</a:t>
            </a:r>
            <a:endParaRPr/>
          </a:p>
        </p:txBody>
      </p:sp>
      <p:sp>
        <p:nvSpPr>
          <p:cNvPr id="418" name="Google Shape;418;p39"/>
          <p:cNvSpPr/>
          <p:nvPr/>
        </p:nvSpPr>
        <p:spPr>
          <a:xfrm>
            <a:off x="1962150" y="5038491"/>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39"/>
          <p:cNvSpPr txBox="1"/>
          <p:nvPr/>
        </p:nvSpPr>
        <p:spPr>
          <a:xfrm>
            <a:off x="2098675" y="5140388"/>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p:txBody>
      </p:sp>
      <p:sp>
        <p:nvSpPr>
          <p:cNvPr id="420" name="Google Shape;420;p39"/>
          <p:cNvSpPr/>
          <p:nvPr/>
        </p:nvSpPr>
        <p:spPr>
          <a:xfrm>
            <a:off x="5680075" y="5022616"/>
            <a:ext cx="533400" cy="5334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39"/>
          <p:cNvSpPr txBox="1"/>
          <p:nvPr/>
        </p:nvSpPr>
        <p:spPr>
          <a:xfrm>
            <a:off x="5816600" y="5006741"/>
            <a:ext cx="3561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0</a:t>
            </a:r>
            <a:endParaRPr/>
          </a:p>
        </p:txBody>
      </p:sp>
      <p:sp>
        <p:nvSpPr>
          <p:cNvPr id="422" name="Google Shape;422;p39"/>
          <p:cNvSpPr txBox="1"/>
          <p:nvPr/>
        </p:nvSpPr>
        <p:spPr>
          <a:xfrm>
            <a:off x="628650" y="2763539"/>
            <a:ext cx="33153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 phones, remote controls</a:t>
            </a:r>
            <a:endParaRPr/>
          </a:p>
        </p:txBody>
      </p:sp>
      <p:sp>
        <p:nvSpPr>
          <p:cNvPr id="423" name="Google Shape;423;p39"/>
          <p:cNvSpPr txBox="1"/>
          <p:nvPr/>
        </p:nvSpPr>
        <p:spPr>
          <a:xfrm>
            <a:off x="5181600" y="3352800"/>
            <a:ext cx="1841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4" name="Google Shape;424;p39"/>
          <p:cNvSpPr txBox="1"/>
          <p:nvPr/>
        </p:nvSpPr>
        <p:spPr>
          <a:xfrm>
            <a:off x="4571335" y="2765920"/>
            <a:ext cx="40286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 calculators, computer keypads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000"/>
              <a:buFont typeface="Times New Roman"/>
              <a:buNone/>
            </a:pPr>
            <a:r>
              <a:rPr b="1" i="0" lang="en-US">
                <a:solidFill>
                  <a:srgbClr val="000000"/>
                </a:solidFill>
                <a:latin typeface="Times New Roman"/>
                <a:ea typeface="Times New Roman"/>
                <a:cs typeface="Times New Roman"/>
                <a:sym typeface="Times New Roman"/>
              </a:rPr>
              <a:t>Opening the file drawer</a:t>
            </a:r>
            <a:br>
              <a:rPr b="1" i="0" lang="en-US">
                <a:solidFill>
                  <a:srgbClr val="000000"/>
                </a:solidFill>
                <a:latin typeface="Times New Roman"/>
                <a:ea typeface="Times New Roman"/>
                <a:cs typeface="Times New Roman"/>
                <a:sym typeface="Times New Roman"/>
              </a:rPr>
            </a:br>
            <a:endParaRPr/>
          </a:p>
        </p:txBody>
      </p:sp>
      <p:pic>
        <p:nvPicPr>
          <p:cNvPr descr="File" id="115" name="Google Shape;115;p4"/>
          <p:cNvPicPr preferRelativeResize="0"/>
          <p:nvPr>
            <p:ph idx="1" type="body"/>
          </p:nvPr>
        </p:nvPicPr>
        <p:blipFill rotWithShape="1">
          <a:blip r:embed="rId3">
            <a:alphaModFix/>
          </a:blip>
          <a:srcRect b="0" l="0" r="0" t="0"/>
          <a:stretch/>
        </p:blipFill>
        <p:spPr>
          <a:xfrm>
            <a:off x="899592" y="1268760"/>
            <a:ext cx="2603500" cy="3467100"/>
          </a:xfrm>
          <a:prstGeom prst="rect">
            <a:avLst/>
          </a:prstGeom>
          <a:noFill/>
          <a:ln>
            <a:noFill/>
          </a:ln>
        </p:spPr>
      </p:pic>
      <p:pic>
        <p:nvPicPr>
          <p:cNvPr descr="File" id="116" name="Google Shape;116;p4"/>
          <p:cNvPicPr preferRelativeResize="0"/>
          <p:nvPr/>
        </p:nvPicPr>
        <p:blipFill rotWithShape="1">
          <a:blip r:embed="rId4">
            <a:alphaModFix/>
          </a:blip>
          <a:srcRect b="0" l="0" r="0" t="0"/>
          <a:stretch/>
        </p:blipFill>
        <p:spPr>
          <a:xfrm>
            <a:off x="4716016" y="1196752"/>
            <a:ext cx="2304256" cy="3467099"/>
          </a:xfrm>
          <a:prstGeom prst="rect">
            <a:avLst/>
          </a:prstGeom>
          <a:noFill/>
          <a:ln>
            <a:noFill/>
          </a:ln>
        </p:spPr>
      </p:pic>
      <p:sp>
        <p:nvSpPr>
          <p:cNvPr id="117" name="Google Shape;117;p4"/>
          <p:cNvSpPr txBox="1"/>
          <p:nvPr/>
        </p:nvSpPr>
        <p:spPr>
          <a:xfrm>
            <a:off x="628650" y="4735860"/>
            <a:ext cx="851535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The handle on the top </a:t>
            </a:r>
            <a:r>
              <a:rPr b="1" i="0" lang="en-US" sz="2400" u="none" cap="none" strike="noStrike">
                <a:solidFill>
                  <a:srgbClr val="000000"/>
                </a:solidFill>
                <a:latin typeface="Times New Roman"/>
                <a:ea typeface="Times New Roman"/>
                <a:cs typeface="Times New Roman"/>
                <a:sym typeface="Times New Roman"/>
              </a:rPr>
              <a:t>doesn't</a:t>
            </a:r>
            <a:r>
              <a:rPr b="0" i="0" lang="en-US" sz="2400" u="none" cap="none" strike="noStrike">
                <a:solidFill>
                  <a:srgbClr val="000000"/>
                </a:solidFill>
                <a:latin typeface="Times New Roman"/>
                <a:ea typeface="Times New Roman"/>
                <a:cs typeface="Times New Roman"/>
                <a:sym typeface="Times New Roman"/>
              </a:rPr>
              <a:t> open the top file drawer. </a:t>
            </a:r>
            <a:endParaRPr/>
          </a:p>
          <a:p>
            <a:pPr indent="-285750" lvl="0" marL="285750"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Instead, it pulls the whole file cabinet out from under the table.</a:t>
            </a:r>
            <a:endParaRPr/>
          </a:p>
          <a:p>
            <a:pPr indent="-285750" lvl="0" marL="285750"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The handle to move the cabinet is very close to the top drawer.</a:t>
            </a:r>
            <a:endParaRPr/>
          </a:p>
          <a:p>
            <a:pPr indent="-285750" lvl="0" marL="285750"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It is easy to mistake the top handle as the handle for the top drawer. </a:t>
            </a:r>
            <a:endParaRPr/>
          </a:p>
          <a:p>
            <a:pPr indent="-133350" lvl="0" marL="285750" marR="0" rtl="0" algn="l">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lang="en-US"/>
              <a:t>Affordances: to give a clue</a:t>
            </a:r>
            <a:endParaRPr/>
          </a:p>
        </p:txBody>
      </p:sp>
      <p:sp>
        <p:nvSpPr>
          <p:cNvPr id="431" name="Google Shape;431;p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a:t>R</a:t>
            </a:r>
            <a:r>
              <a:rPr lang="en-US" sz="2400"/>
              <a:t>efers to an attribute of an object that allows people to know how to use it. </a:t>
            </a:r>
            <a:r>
              <a:rPr lang="en-US" sz="2000"/>
              <a:t>(For example, a mouse button invites pushing, a door handle affords pulling)</a:t>
            </a:r>
            <a:endParaRPr/>
          </a:p>
          <a:p>
            <a:pPr indent="-120650" lvl="1" marL="514350" rtl="0" algn="l">
              <a:lnSpc>
                <a:spcPct val="90000"/>
              </a:lnSpc>
              <a:spcBef>
                <a:spcPts val="375"/>
              </a:spcBef>
              <a:spcAft>
                <a:spcPts val="0"/>
              </a:spcAft>
              <a:buClr>
                <a:schemeClr val="dk1"/>
              </a:buClr>
              <a:buSzPts val="800"/>
              <a:buNone/>
            </a:pPr>
            <a:r>
              <a:t/>
            </a:r>
            <a:endParaRPr sz="800"/>
          </a:p>
          <a:p>
            <a:pPr indent="-120650" lvl="1" marL="514350" rtl="0" algn="l">
              <a:lnSpc>
                <a:spcPct val="90000"/>
              </a:lnSpc>
              <a:spcBef>
                <a:spcPts val="375"/>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Norman (1988) used the term to discuss the design of everyday objects</a:t>
            </a:r>
            <a:endParaRPr/>
          </a:p>
          <a:p>
            <a:pPr indent="-120650" lvl="0" marL="171450" rtl="0" algn="l">
              <a:lnSpc>
                <a:spcPct val="90000"/>
              </a:lnSpc>
              <a:spcBef>
                <a:spcPts val="750"/>
              </a:spcBef>
              <a:spcAft>
                <a:spcPts val="0"/>
              </a:spcAft>
              <a:buClr>
                <a:schemeClr val="dk1"/>
              </a:buClr>
              <a:buSzPts val="800"/>
              <a:buNone/>
            </a:pPr>
            <a:r>
              <a:t/>
            </a:r>
            <a:endParaRPr sz="800"/>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a:t>H</a:t>
            </a:r>
            <a:r>
              <a:rPr lang="en-US" sz="2400"/>
              <a:t>as since been popularized in interaction design to discuss how to design interface </a:t>
            </a:r>
            <a:r>
              <a:rPr lang="en-US"/>
              <a:t>objects </a:t>
            </a:r>
            <a:r>
              <a:rPr lang="en-US" sz="2000"/>
              <a:t>(for example, scrollbars to enable moving up and down; icons to click 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ph type="title"/>
          </p:nvPr>
        </p:nvSpPr>
        <p:spPr>
          <a:xfrm>
            <a:off x="685800" y="609600"/>
            <a:ext cx="8001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3600"/>
              <a:buFont typeface="Arial"/>
              <a:buNone/>
            </a:pPr>
            <a:r>
              <a:rPr lang="en-US" sz="3600"/>
              <a:t>What does “affordance” have to offer interaction design?</a:t>
            </a:r>
            <a:endParaRPr/>
          </a:p>
        </p:txBody>
      </p:sp>
      <p:sp>
        <p:nvSpPr>
          <p:cNvPr id="438" name="Google Shape;438;p41"/>
          <p:cNvSpPr txBox="1"/>
          <p:nvPr>
            <p:ph idx="1" type="body"/>
          </p:nvPr>
        </p:nvSpPr>
        <p:spPr>
          <a:xfrm>
            <a:off x="685800" y="2133600"/>
            <a:ext cx="7772400"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Interfaces are virtual and do not have affordances like physical objects</a:t>
            </a:r>
            <a:endParaRPr/>
          </a:p>
          <a:p>
            <a:pPr indent="-228600" lvl="0" marL="228600" rtl="0" algn="l">
              <a:lnSpc>
                <a:spcPct val="90000"/>
              </a:lnSpc>
              <a:spcBef>
                <a:spcPts val="750"/>
              </a:spcBef>
              <a:spcAft>
                <a:spcPts val="0"/>
              </a:spcAft>
              <a:buClr>
                <a:schemeClr val="dk1"/>
              </a:buClr>
              <a:buSzPts val="2400"/>
              <a:buChar char="•"/>
            </a:pPr>
            <a:r>
              <a:rPr lang="en-US"/>
              <a:t>Norman argues that it does not make sense to talk about interfaces in terms of ‘real’ affordances </a:t>
            </a:r>
            <a:endParaRPr/>
          </a:p>
          <a:p>
            <a:pPr indent="-228600" lvl="0" marL="228600" rtl="0" algn="l">
              <a:lnSpc>
                <a:spcPct val="90000"/>
              </a:lnSpc>
              <a:spcBef>
                <a:spcPts val="750"/>
              </a:spcBef>
              <a:spcAft>
                <a:spcPts val="0"/>
              </a:spcAft>
              <a:buClr>
                <a:schemeClr val="dk1"/>
              </a:buClr>
              <a:buSzPts val="2400"/>
              <a:buChar char="•"/>
            </a:pPr>
            <a:r>
              <a:rPr lang="en-US"/>
              <a:t>Instead, interfaces are better conceptualized as ‘perceived’ affordances:</a:t>
            </a:r>
            <a:endParaRPr/>
          </a:p>
          <a:p>
            <a:pPr indent="-171450" lvl="2" marL="857250" rtl="0" algn="l">
              <a:lnSpc>
                <a:spcPct val="90000"/>
              </a:lnSpc>
              <a:spcBef>
                <a:spcPts val="1200"/>
              </a:spcBef>
              <a:spcAft>
                <a:spcPts val="0"/>
              </a:spcAft>
              <a:buClr>
                <a:schemeClr val="dk1"/>
              </a:buClr>
              <a:buSzPts val="2000"/>
              <a:buChar char="•"/>
            </a:pPr>
            <a:r>
              <a:rPr lang="en-US" sz="2000"/>
              <a:t>Learned conventions of arbitrary mappings between action and effect at the interface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628650" y="365126"/>
            <a:ext cx="7886700" cy="1325563"/>
          </a:xfrm>
          <a:prstGeom prst="rect">
            <a:avLst/>
          </a:prstGeom>
          <a:noFill/>
          <a:ln>
            <a:noFill/>
          </a:ln>
        </p:spPr>
        <p:txBody>
          <a:bodyPr anchorCtr="0" anchor="ctr" bIns="44450" lIns="90475" spcFirstLastPara="1" rIns="90475" wrap="square" tIns="44450">
            <a:normAutofit/>
          </a:bodyPr>
          <a:lstStyle/>
          <a:p>
            <a:pPr indent="0" lvl="0" marL="0" rtl="0" algn="l">
              <a:lnSpc>
                <a:spcPct val="90000"/>
              </a:lnSpc>
              <a:spcBef>
                <a:spcPts val="0"/>
              </a:spcBef>
              <a:spcAft>
                <a:spcPts val="0"/>
              </a:spcAft>
              <a:buClr>
                <a:srgbClr val="548135"/>
              </a:buClr>
              <a:buSzPts val="4000"/>
              <a:buFont typeface="Arial"/>
              <a:buNone/>
            </a:pPr>
            <a:r>
              <a:rPr lang="en-US"/>
              <a:t>Bringing cognitive psychology knowledge to HCI</a:t>
            </a:r>
            <a:endParaRPr/>
          </a:p>
        </p:txBody>
      </p:sp>
      <p:sp>
        <p:nvSpPr>
          <p:cNvPr id="444" name="Google Shape;444;p42"/>
          <p:cNvSpPr txBox="1"/>
          <p:nvPr>
            <p:ph idx="1" type="body"/>
          </p:nvPr>
        </p:nvSpPr>
        <p:spPr>
          <a:xfrm>
            <a:off x="628650" y="1825625"/>
            <a:ext cx="7886700" cy="4351338"/>
          </a:xfrm>
          <a:prstGeom prst="rect">
            <a:avLst/>
          </a:prstGeom>
          <a:noFill/>
          <a:ln>
            <a:noFill/>
          </a:ln>
        </p:spPr>
        <p:txBody>
          <a:bodyPr anchorCtr="0" anchor="t" bIns="44450" lIns="90475" spcFirstLastPara="1" rIns="90475" wrap="square" tIns="44450">
            <a:normAutofit/>
          </a:bodyPr>
          <a:lstStyle/>
          <a:p>
            <a:pPr indent="-19050" lvl="0" marL="171450" rtl="0" algn="l">
              <a:lnSpc>
                <a:spcPct val="90000"/>
              </a:lnSpc>
              <a:spcBef>
                <a:spcPts val="0"/>
              </a:spcBef>
              <a:spcAft>
                <a:spcPts val="0"/>
              </a:spcAft>
              <a:buClr>
                <a:schemeClr val="dk1"/>
              </a:buClr>
              <a:buSzPts val="2400"/>
              <a:buNone/>
            </a:pPr>
            <a:r>
              <a:t/>
            </a:r>
            <a:endParaRPr/>
          </a:p>
        </p:txBody>
      </p:sp>
      <p:pic>
        <p:nvPicPr>
          <p:cNvPr id="445" name="Google Shape;445;p42"/>
          <p:cNvPicPr preferRelativeResize="0"/>
          <p:nvPr/>
        </p:nvPicPr>
        <p:blipFill rotWithShape="1">
          <a:blip r:embed="rId3">
            <a:alphaModFix/>
          </a:blip>
          <a:srcRect b="7415" l="4761" r="3667" t="9108"/>
          <a:stretch/>
        </p:blipFill>
        <p:spPr>
          <a:xfrm>
            <a:off x="467544" y="1825625"/>
            <a:ext cx="8366125" cy="39596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Core cognitive aspects </a:t>
            </a:r>
            <a:endParaRPr/>
          </a:p>
        </p:txBody>
      </p:sp>
      <p:sp>
        <p:nvSpPr>
          <p:cNvPr id="451" name="Google Shape;451;p43"/>
          <p:cNvSpPr txBox="1"/>
          <p:nvPr>
            <p:ph idx="1" type="body"/>
          </p:nvPr>
        </p:nvSpPr>
        <p:spPr>
          <a:xfrm>
            <a:off x="457200" y="1371600"/>
            <a:ext cx="8229600" cy="4800600"/>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t>Attention</a:t>
            </a:r>
            <a:endParaRPr/>
          </a:p>
          <a:p>
            <a:pPr indent="-120650" lvl="0" marL="171450" rtl="0" algn="l">
              <a:lnSpc>
                <a:spcPct val="90000"/>
              </a:lnSpc>
              <a:spcBef>
                <a:spcPts val="750"/>
              </a:spcBef>
              <a:spcAft>
                <a:spcPts val="0"/>
              </a:spcAft>
              <a:buClr>
                <a:schemeClr val="dk1"/>
              </a:buClr>
              <a:buSzPts val="800"/>
              <a:buNone/>
            </a:pPr>
            <a:r>
              <a:t/>
            </a:r>
            <a:endParaRPr sz="800"/>
          </a:p>
          <a:p>
            <a:pPr indent="-177800" lvl="0" marL="171450" rtl="0" algn="l">
              <a:lnSpc>
                <a:spcPct val="90000"/>
              </a:lnSpc>
              <a:spcBef>
                <a:spcPts val="750"/>
              </a:spcBef>
              <a:spcAft>
                <a:spcPts val="0"/>
              </a:spcAft>
              <a:buClr>
                <a:schemeClr val="dk1"/>
              </a:buClr>
              <a:buSzPts val="2800"/>
              <a:buChar char="•"/>
            </a:pPr>
            <a:r>
              <a:rPr lang="en-US" sz="2800"/>
              <a:t>Perception and recognition</a:t>
            </a:r>
            <a:endParaRPr/>
          </a:p>
          <a:p>
            <a:pPr indent="-120650" lvl="0" marL="171450" rtl="0" algn="l">
              <a:lnSpc>
                <a:spcPct val="90000"/>
              </a:lnSpc>
              <a:spcBef>
                <a:spcPts val="750"/>
              </a:spcBef>
              <a:spcAft>
                <a:spcPts val="0"/>
              </a:spcAft>
              <a:buClr>
                <a:schemeClr val="dk1"/>
              </a:buClr>
              <a:buSzPts val="800"/>
              <a:buNone/>
            </a:pPr>
            <a:r>
              <a:t/>
            </a:r>
            <a:endParaRPr sz="800"/>
          </a:p>
          <a:p>
            <a:pPr indent="-177800" lvl="0" marL="171450" rtl="0" algn="l">
              <a:lnSpc>
                <a:spcPct val="90000"/>
              </a:lnSpc>
              <a:spcBef>
                <a:spcPts val="750"/>
              </a:spcBef>
              <a:spcAft>
                <a:spcPts val="0"/>
              </a:spcAft>
              <a:buClr>
                <a:schemeClr val="dk1"/>
              </a:buClr>
              <a:buSzPts val="2800"/>
              <a:buChar char="•"/>
            </a:pPr>
            <a:r>
              <a:rPr lang="en-US" sz="2800"/>
              <a:t>Memory</a:t>
            </a:r>
            <a:endParaRPr/>
          </a:p>
          <a:p>
            <a:pPr indent="-120650" lvl="0" marL="171450" rtl="0" algn="l">
              <a:lnSpc>
                <a:spcPct val="90000"/>
              </a:lnSpc>
              <a:spcBef>
                <a:spcPts val="750"/>
              </a:spcBef>
              <a:spcAft>
                <a:spcPts val="0"/>
              </a:spcAft>
              <a:buClr>
                <a:schemeClr val="dk1"/>
              </a:buClr>
              <a:buSzPts val="800"/>
              <a:buNone/>
            </a:pPr>
            <a:r>
              <a:t/>
            </a:r>
            <a:endParaRPr sz="800"/>
          </a:p>
          <a:p>
            <a:pPr indent="-177800" lvl="0" marL="171450" rtl="0" algn="l">
              <a:lnSpc>
                <a:spcPct val="90000"/>
              </a:lnSpc>
              <a:spcBef>
                <a:spcPts val="750"/>
              </a:spcBef>
              <a:spcAft>
                <a:spcPts val="0"/>
              </a:spcAft>
              <a:buClr>
                <a:schemeClr val="dk1"/>
              </a:buClr>
              <a:buSzPts val="2800"/>
              <a:buChar char="•"/>
            </a:pPr>
            <a:r>
              <a:rPr lang="en-US" sz="2800"/>
              <a:t>Reading, speaking and listening</a:t>
            </a:r>
            <a:endParaRPr/>
          </a:p>
          <a:p>
            <a:pPr indent="-120650" lvl="0" marL="171450" rtl="0" algn="l">
              <a:lnSpc>
                <a:spcPct val="90000"/>
              </a:lnSpc>
              <a:spcBef>
                <a:spcPts val="750"/>
              </a:spcBef>
              <a:spcAft>
                <a:spcPts val="0"/>
              </a:spcAft>
              <a:buClr>
                <a:schemeClr val="dk1"/>
              </a:buClr>
              <a:buSzPts val="800"/>
              <a:buNone/>
            </a:pPr>
            <a:r>
              <a:t/>
            </a:r>
            <a:endParaRPr sz="800"/>
          </a:p>
          <a:p>
            <a:pPr indent="-177800" lvl="0" marL="171450" rtl="0" algn="l">
              <a:lnSpc>
                <a:spcPct val="90000"/>
              </a:lnSpc>
              <a:spcBef>
                <a:spcPts val="750"/>
              </a:spcBef>
              <a:spcAft>
                <a:spcPts val="0"/>
              </a:spcAft>
              <a:buClr>
                <a:schemeClr val="dk1"/>
              </a:buClr>
              <a:buSzPts val="2800"/>
              <a:buChar char="•"/>
            </a:pPr>
            <a:r>
              <a:rPr lang="en-US" sz="2800"/>
              <a:t>Problem-solving, planning, reasoning and decision-making, learning</a:t>
            </a:r>
            <a:endParaRPr/>
          </a:p>
          <a:p>
            <a:pPr indent="-120650" lvl="0" marL="171450" rtl="0" algn="l">
              <a:lnSpc>
                <a:spcPct val="90000"/>
              </a:lnSpc>
              <a:spcBef>
                <a:spcPts val="750"/>
              </a:spcBef>
              <a:spcAft>
                <a:spcPts val="0"/>
              </a:spcAft>
              <a:buClr>
                <a:schemeClr val="dk1"/>
              </a:buClr>
              <a:buSzPts val="800"/>
              <a:buNone/>
            </a:pPr>
            <a:r>
              <a:t/>
            </a:r>
            <a:endParaRPr sz="800"/>
          </a:p>
          <a:p>
            <a:pPr indent="-177800" lvl="0" marL="171450" rtl="0" algn="l">
              <a:lnSpc>
                <a:spcPct val="90000"/>
              </a:lnSpc>
              <a:spcBef>
                <a:spcPts val="750"/>
              </a:spcBef>
              <a:spcAft>
                <a:spcPts val="0"/>
              </a:spcAft>
              <a:buClr>
                <a:schemeClr val="dk1"/>
              </a:buClr>
              <a:buSzPts val="2800"/>
              <a:buChar char="•"/>
            </a:pPr>
            <a:r>
              <a:rPr lang="en-US" sz="2800"/>
              <a:t>Here we focus on attention, perception &amp; recognition, &amp; memory</a:t>
            </a:r>
            <a:endParaRPr/>
          </a:p>
          <a:p>
            <a:pPr indent="-171450" lvl="0" marL="171450" rtl="0" algn="l">
              <a:lnSpc>
                <a:spcPct val="90000"/>
              </a:lnSpc>
              <a:spcBef>
                <a:spcPts val="750"/>
              </a:spcBef>
              <a:spcAft>
                <a:spcPts val="0"/>
              </a:spcAft>
              <a:buClr>
                <a:schemeClr val="dk1"/>
              </a:buClr>
              <a:buSzPts val="2800"/>
              <a:buFont typeface="Arial"/>
              <a:buNone/>
            </a:pPr>
            <a:r>
              <a:t/>
            </a: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685800" y="381000"/>
            <a:ext cx="7772400" cy="1143000"/>
          </a:xfrm>
          <a:prstGeom prst="rect">
            <a:avLst/>
          </a:prstGeom>
          <a:noFill/>
          <a:ln>
            <a:noFill/>
          </a:ln>
        </p:spPr>
        <p:txBody>
          <a:bodyPr anchorCtr="0" anchor="ctr" bIns="44450" lIns="90475" spcFirstLastPara="1" rIns="90475" wrap="square" tIns="44450">
            <a:normAutofit/>
          </a:bodyPr>
          <a:lstStyle/>
          <a:p>
            <a:pPr indent="0" lvl="0" marL="0" rtl="0" algn="l">
              <a:lnSpc>
                <a:spcPct val="90000"/>
              </a:lnSpc>
              <a:spcBef>
                <a:spcPts val="0"/>
              </a:spcBef>
              <a:spcAft>
                <a:spcPts val="0"/>
              </a:spcAft>
              <a:buClr>
                <a:srgbClr val="548135"/>
              </a:buClr>
              <a:buSzPts val="4000"/>
              <a:buFont typeface="Arial"/>
              <a:buNone/>
            </a:pPr>
            <a:r>
              <a:rPr lang="en-US"/>
              <a:t>Attention </a:t>
            </a:r>
            <a:endParaRPr/>
          </a:p>
        </p:txBody>
      </p:sp>
      <p:sp>
        <p:nvSpPr>
          <p:cNvPr id="457" name="Google Shape;457;p44"/>
          <p:cNvSpPr txBox="1"/>
          <p:nvPr>
            <p:ph idx="1" type="body"/>
          </p:nvPr>
        </p:nvSpPr>
        <p:spPr>
          <a:xfrm>
            <a:off x="762000" y="1752600"/>
            <a:ext cx="7772400" cy="4114800"/>
          </a:xfrm>
          <a:prstGeom prst="rect">
            <a:avLst/>
          </a:prstGeom>
          <a:noFill/>
          <a:ln>
            <a:noFill/>
          </a:ln>
        </p:spPr>
        <p:txBody>
          <a:bodyPr anchorCtr="0" anchor="t" bIns="44450" lIns="90475" spcFirstLastPara="1" rIns="90475" wrap="square" tIns="44450">
            <a:normAutofit/>
          </a:bodyPr>
          <a:lstStyle/>
          <a:p>
            <a:pPr indent="-171450" lvl="0" marL="171450" rtl="0" algn="l">
              <a:lnSpc>
                <a:spcPct val="90000"/>
              </a:lnSpc>
              <a:spcBef>
                <a:spcPts val="0"/>
              </a:spcBef>
              <a:spcAft>
                <a:spcPts val="0"/>
              </a:spcAft>
              <a:buClr>
                <a:schemeClr val="dk1"/>
              </a:buClr>
              <a:buSzPts val="2400"/>
              <a:buChar char="•"/>
            </a:pPr>
            <a:r>
              <a:rPr lang="en-US" sz="2400"/>
              <a:t>Selecting things to concentrate on from the mass around us, at a point in time</a:t>
            </a:r>
            <a:endParaRPr/>
          </a:p>
          <a:p>
            <a:pPr indent="-120650" lvl="0" marL="171450" rtl="0" algn="l">
              <a:lnSpc>
                <a:spcPct val="90000"/>
              </a:lnSpc>
              <a:spcBef>
                <a:spcPts val="750"/>
              </a:spcBef>
              <a:spcAft>
                <a:spcPts val="0"/>
              </a:spcAft>
              <a:buClr>
                <a:schemeClr val="dk1"/>
              </a:buClr>
              <a:buSzPts val="800"/>
              <a:buNone/>
            </a:pPr>
            <a:r>
              <a:t/>
            </a:r>
            <a:endParaRPr sz="800"/>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Information at the interface should be structured to capture users’ attention, e.g. use perceptual boundaries (windows), </a:t>
            </a:r>
            <a:r>
              <a:rPr lang="en-US" sz="2400">
                <a:solidFill>
                  <a:srgbClr val="EF1F1D"/>
                </a:solidFill>
              </a:rPr>
              <a:t>colour</a:t>
            </a:r>
            <a:r>
              <a:rPr lang="en-US" sz="2400"/>
              <a:t>,  sound and flashing lights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title"/>
          </p:nvPr>
        </p:nvSpPr>
        <p:spPr>
          <a:xfrm>
            <a:off x="381000" y="609600"/>
            <a:ext cx="8458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Design implications for attention</a:t>
            </a:r>
            <a:endParaRPr/>
          </a:p>
        </p:txBody>
      </p:sp>
      <p:sp>
        <p:nvSpPr>
          <p:cNvPr id="463" name="Google Shape;463;p4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t>Make information salient when it needs attending to</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Use techniques that make things stand out like colour, ordering, spacing, underlining, sequencing and animation</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Avoid cluttering the interface - follow the google.com example of crisp, simple design</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Avoid using too much because the software allows 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457200" y="228600"/>
            <a:ext cx="8305800" cy="167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An example of over-use of graphics</a:t>
            </a:r>
            <a:endParaRPr/>
          </a:p>
        </p:txBody>
      </p:sp>
      <p:sp>
        <p:nvSpPr>
          <p:cNvPr id="469" name="Google Shape;469;p4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9050" lvl="0" marL="171450" rtl="0" algn="l">
              <a:lnSpc>
                <a:spcPct val="90000"/>
              </a:lnSpc>
              <a:spcBef>
                <a:spcPts val="0"/>
              </a:spcBef>
              <a:spcAft>
                <a:spcPts val="0"/>
              </a:spcAft>
              <a:buClr>
                <a:schemeClr val="dk1"/>
              </a:buClr>
              <a:buSzPts val="2400"/>
              <a:buNone/>
            </a:pPr>
            <a:r>
              <a:t/>
            </a:r>
            <a:endParaRPr/>
          </a:p>
        </p:txBody>
      </p:sp>
      <p:pic>
        <p:nvPicPr>
          <p:cNvPr id="470" name="Google Shape;470;p46"/>
          <p:cNvPicPr preferRelativeResize="0"/>
          <p:nvPr/>
        </p:nvPicPr>
        <p:blipFill rotWithShape="1">
          <a:blip r:embed="rId3">
            <a:alphaModFix/>
          </a:blip>
          <a:srcRect b="0" l="0" r="0" t="0"/>
          <a:stretch/>
        </p:blipFill>
        <p:spPr>
          <a:xfrm>
            <a:off x="1600200" y="1828800"/>
            <a:ext cx="5943600" cy="4454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Perception and recognition</a:t>
            </a:r>
            <a:endParaRPr/>
          </a:p>
        </p:txBody>
      </p:sp>
      <p:sp>
        <p:nvSpPr>
          <p:cNvPr id="476" name="Google Shape;476;p47"/>
          <p:cNvSpPr txBox="1"/>
          <p:nvPr>
            <p:ph idx="1" type="body"/>
          </p:nvPr>
        </p:nvSpPr>
        <p:spPr>
          <a:xfrm>
            <a:off x="685800" y="1905000"/>
            <a:ext cx="7772400" cy="4114800"/>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t>How information is acquired from the world and transformed into experiences</a:t>
            </a:r>
            <a:endParaRPr/>
          </a:p>
          <a:p>
            <a:pPr indent="0" lvl="0" marL="171450" rtl="0" algn="l">
              <a:lnSpc>
                <a:spcPct val="90000"/>
              </a:lnSpc>
              <a:spcBef>
                <a:spcPts val="750"/>
              </a:spcBef>
              <a:spcAft>
                <a:spcPts val="0"/>
              </a:spcAft>
              <a:buClr>
                <a:schemeClr val="dk1"/>
              </a:buClr>
              <a:buSzPts val="2800"/>
              <a:buNone/>
            </a:pPr>
            <a:r>
              <a:t/>
            </a:r>
            <a:endParaRPr sz="2800"/>
          </a:p>
          <a:p>
            <a:pPr indent="-177800" lvl="0" marL="171450" rtl="0" algn="l">
              <a:lnSpc>
                <a:spcPct val="90000"/>
              </a:lnSpc>
              <a:spcBef>
                <a:spcPts val="750"/>
              </a:spcBef>
              <a:spcAft>
                <a:spcPts val="0"/>
              </a:spcAft>
              <a:buClr>
                <a:schemeClr val="dk1"/>
              </a:buClr>
              <a:buSzPts val="2800"/>
              <a:buChar char="•"/>
            </a:pPr>
            <a:r>
              <a:rPr lang="en-US" sz="2800"/>
              <a:t>Obvious implication is to design representations that are readily perceivable, e.g.</a:t>
            </a:r>
            <a:endParaRPr/>
          </a:p>
          <a:p>
            <a:pPr indent="-171450" lvl="1" marL="514350" rtl="0" algn="l">
              <a:lnSpc>
                <a:spcPct val="90000"/>
              </a:lnSpc>
              <a:spcBef>
                <a:spcPts val="375"/>
              </a:spcBef>
              <a:spcAft>
                <a:spcPts val="0"/>
              </a:spcAft>
              <a:buClr>
                <a:schemeClr val="dk1"/>
              </a:buClr>
              <a:buSzPts val="2400"/>
              <a:buChar char="•"/>
            </a:pPr>
            <a:r>
              <a:rPr lang="en-US" sz="2400"/>
              <a:t>Text should be legible</a:t>
            </a:r>
            <a:endParaRPr/>
          </a:p>
          <a:p>
            <a:pPr indent="-171450" lvl="1" marL="514350" rtl="0" algn="l">
              <a:lnSpc>
                <a:spcPct val="90000"/>
              </a:lnSpc>
              <a:spcBef>
                <a:spcPts val="375"/>
              </a:spcBef>
              <a:spcAft>
                <a:spcPts val="0"/>
              </a:spcAft>
              <a:buClr>
                <a:schemeClr val="dk1"/>
              </a:buClr>
              <a:buSzPts val="2400"/>
              <a:buChar char="•"/>
            </a:pPr>
            <a:r>
              <a:rPr lang="en-US" sz="2400"/>
              <a:t>Icons should be easy to distinguish and read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Which is easiest to read and why?</a:t>
            </a:r>
            <a:endParaRPr/>
          </a:p>
        </p:txBody>
      </p:sp>
      <p:sp>
        <p:nvSpPr>
          <p:cNvPr id="482" name="Google Shape;482;p4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9050" lvl="0" marL="171450" rtl="0" algn="l">
              <a:lnSpc>
                <a:spcPct val="90000"/>
              </a:lnSpc>
              <a:spcBef>
                <a:spcPts val="0"/>
              </a:spcBef>
              <a:spcAft>
                <a:spcPts val="0"/>
              </a:spcAft>
              <a:buClr>
                <a:schemeClr val="dk1"/>
              </a:buClr>
              <a:buSzPts val="2400"/>
              <a:buNone/>
            </a:pPr>
            <a:r>
              <a:t/>
            </a:r>
            <a:endParaRPr/>
          </a:p>
        </p:txBody>
      </p:sp>
      <p:sp>
        <p:nvSpPr>
          <p:cNvPr id="483" name="Google Shape;483;p48"/>
          <p:cNvSpPr/>
          <p:nvPr/>
        </p:nvSpPr>
        <p:spPr>
          <a:xfrm>
            <a:off x="1219200" y="2286000"/>
            <a:ext cx="2895600" cy="9144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EF1F1D"/>
                </a:solidFill>
                <a:latin typeface="Arial"/>
                <a:ea typeface="Arial"/>
                <a:cs typeface="Arial"/>
                <a:sym typeface="Arial"/>
              </a:rPr>
              <a:t>What is the time?</a:t>
            </a:r>
            <a:endParaRPr/>
          </a:p>
        </p:txBody>
      </p:sp>
      <p:sp>
        <p:nvSpPr>
          <p:cNvPr id="484" name="Google Shape;484;p48"/>
          <p:cNvSpPr/>
          <p:nvPr/>
        </p:nvSpPr>
        <p:spPr>
          <a:xfrm>
            <a:off x="1295400" y="3733800"/>
            <a:ext cx="2895600" cy="8382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EF1F1D"/>
                </a:solidFill>
                <a:latin typeface="Arial"/>
                <a:ea typeface="Arial"/>
                <a:cs typeface="Arial"/>
                <a:sym typeface="Arial"/>
              </a:rPr>
              <a:t>What is the time?</a:t>
            </a:r>
            <a:endParaRPr/>
          </a:p>
        </p:txBody>
      </p:sp>
      <p:sp>
        <p:nvSpPr>
          <p:cNvPr id="485" name="Google Shape;485;p48"/>
          <p:cNvSpPr/>
          <p:nvPr/>
        </p:nvSpPr>
        <p:spPr>
          <a:xfrm>
            <a:off x="1295400" y="5181600"/>
            <a:ext cx="2895600" cy="838200"/>
          </a:xfrm>
          <a:prstGeom prst="rect">
            <a:avLst/>
          </a:prstGeom>
          <a:solidFill>
            <a:srgbClr val="DCCB1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What is the time?</a:t>
            </a:r>
            <a:endParaRPr/>
          </a:p>
        </p:txBody>
      </p:sp>
      <p:sp>
        <p:nvSpPr>
          <p:cNvPr id="486" name="Google Shape;486;p48"/>
          <p:cNvSpPr/>
          <p:nvPr/>
        </p:nvSpPr>
        <p:spPr>
          <a:xfrm>
            <a:off x="4953000" y="2286000"/>
            <a:ext cx="2895600" cy="9906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EF1F1D"/>
              </a:solidFill>
              <a:latin typeface="Arial"/>
              <a:ea typeface="Arial"/>
              <a:cs typeface="Arial"/>
              <a:sym typeface="Arial"/>
            </a:endParaRPr>
          </a:p>
          <a:p>
            <a:pPr indent="0" lvl="0" marL="0" marR="0" rtl="0" algn="ctr">
              <a:spcBef>
                <a:spcPts val="0"/>
              </a:spcBef>
              <a:spcAft>
                <a:spcPts val="0"/>
              </a:spcAft>
              <a:buNone/>
            </a:pPr>
            <a:r>
              <a:rPr lang="en-US" sz="2000">
                <a:solidFill>
                  <a:srgbClr val="FFCC18"/>
                </a:solidFill>
                <a:latin typeface="Arial"/>
                <a:ea typeface="Arial"/>
                <a:cs typeface="Arial"/>
                <a:sym typeface="Arial"/>
              </a:rPr>
              <a:t>What is the time?</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48"/>
          <p:cNvSpPr/>
          <p:nvPr/>
        </p:nvSpPr>
        <p:spPr>
          <a:xfrm>
            <a:off x="4953000" y="3810000"/>
            <a:ext cx="28194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What is the time?</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9"/>
          <p:cNvSpPr txBox="1"/>
          <p:nvPr>
            <p:ph type="title"/>
          </p:nvPr>
        </p:nvSpPr>
        <p:spPr>
          <a:xfrm>
            <a:off x="685800" y="228600"/>
            <a:ext cx="7772400" cy="1143000"/>
          </a:xfrm>
          <a:prstGeom prst="rect">
            <a:avLst/>
          </a:prstGeom>
          <a:noFill/>
          <a:ln>
            <a:noFill/>
          </a:ln>
        </p:spPr>
        <p:txBody>
          <a:bodyPr anchorCtr="0" anchor="ctr" bIns="44450" lIns="90475" spcFirstLastPara="1" rIns="90475" wrap="square" tIns="44450">
            <a:normAutofit/>
          </a:bodyPr>
          <a:lstStyle/>
          <a:p>
            <a:pPr indent="0" lvl="0" marL="0" rtl="0" algn="l">
              <a:lnSpc>
                <a:spcPct val="90000"/>
              </a:lnSpc>
              <a:spcBef>
                <a:spcPts val="0"/>
              </a:spcBef>
              <a:spcAft>
                <a:spcPts val="0"/>
              </a:spcAft>
              <a:buClr>
                <a:srgbClr val="548135"/>
              </a:buClr>
              <a:buSzPts val="4000"/>
              <a:buFont typeface="Arial"/>
              <a:buNone/>
            </a:pPr>
            <a:r>
              <a:rPr lang="en-US"/>
              <a:t>Memory</a:t>
            </a:r>
            <a:endParaRPr/>
          </a:p>
        </p:txBody>
      </p:sp>
      <p:sp>
        <p:nvSpPr>
          <p:cNvPr id="493" name="Google Shape;493;p49"/>
          <p:cNvSpPr txBox="1"/>
          <p:nvPr>
            <p:ph idx="1" type="body"/>
          </p:nvPr>
        </p:nvSpPr>
        <p:spPr>
          <a:xfrm>
            <a:off x="304800" y="1600200"/>
            <a:ext cx="8534400" cy="4114800"/>
          </a:xfrm>
          <a:prstGeom prst="rect">
            <a:avLst/>
          </a:prstGeom>
          <a:noFill/>
          <a:ln>
            <a:noFill/>
          </a:ln>
        </p:spPr>
        <p:txBody>
          <a:bodyPr anchorCtr="0" anchor="t" bIns="44450" lIns="90475" spcFirstLastPara="1" rIns="90475" wrap="square" tIns="44450">
            <a:normAutofit/>
          </a:bodyPr>
          <a:lstStyle/>
          <a:p>
            <a:pPr indent="-171450" lvl="0" marL="171450" rtl="0" algn="l">
              <a:lnSpc>
                <a:spcPct val="90000"/>
              </a:lnSpc>
              <a:spcBef>
                <a:spcPts val="0"/>
              </a:spcBef>
              <a:spcAft>
                <a:spcPts val="0"/>
              </a:spcAft>
              <a:buClr>
                <a:schemeClr val="dk1"/>
              </a:buClr>
              <a:buSzPts val="2400"/>
              <a:buChar char="•"/>
            </a:pPr>
            <a:r>
              <a:rPr lang="en-US" sz="2400"/>
              <a:t>Involves encoding and recalling knowledge and acting appropriately</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We don’t remember everything - involves filtering and processing</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We recognize things much better than being able to recall things</a:t>
            </a:r>
            <a:endParaRPr/>
          </a:p>
          <a:p>
            <a:pPr indent="-171450" lvl="1" marL="514350" rtl="0" algn="l">
              <a:lnSpc>
                <a:spcPct val="90000"/>
              </a:lnSpc>
              <a:spcBef>
                <a:spcPts val="375"/>
              </a:spcBef>
              <a:spcAft>
                <a:spcPts val="0"/>
              </a:spcAft>
              <a:buClr>
                <a:schemeClr val="dk1"/>
              </a:buClr>
              <a:buSzPts val="2000"/>
              <a:buChar char="•"/>
            </a:pPr>
            <a:r>
              <a:rPr lang="en-US" sz="2000"/>
              <a:t>The rise of the GUI over command-based interfaces</a:t>
            </a:r>
            <a:endParaRPr/>
          </a:p>
          <a:p>
            <a:pPr indent="-120650" lvl="1" marL="514350" rtl="0" algn="l">
              <a:lnSpc>
                <a:spcPct val="90000"/>
              </a:lnSpc>
              <a:spcBef>
                <a:spcPts val="375"/>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Better at remembering images than words</a:t>
            </a:r>
            <a:endParaRPr/>
          </a:p>
          <a:p>
            <a:pPr indent="-171450" lvl="1" marL="514350" rtl="0" algn="l">
              <a:lnSpc>
                <a:spcPct val="90000"/>
              </a:lnSpc>
              <a:spcBef>
                <a:spcPts val="375"/>
              </a:spcBef>
              <a:spcAft>
                <a:spcPts val="0"/>
              </a:spcAft>
              <a:buClr>
                <a:schemeClr val="dk1"/>
              </a:buClr>
              <a:buSzPts val="2000"/>
              <a:buChar char="•"/>
            </a:pPr>
            <a:r>
              <a:rPr lang="en-US" sz="2000"/>
              <a:t>The use of icons rather than names</a:t>
            </a:r>
            <a:endParaRPr/>
          </a:p>
          <a:p>
            <a:pPr indent="-19050" lvl="0" marL="171450" rtl="0" algn="l">
              <a:lnSpc>
                <a:spcPct val="90000"/>
              </a:lnSpc>
              <a:spcBef>
                <a:spcPts val="750"/>
              </a:spcBef>
              <a:spcAft>
                <a:spcPts val="0"/>
              </a:spcAft>
              <a:buClr>
                <a:schemeClr val="dk1"/>
              </a:buClr>
              <a:buSzPts val="2400"/>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000"/>
              <a:buFont typeface="Times New Roman"/>
              <a:buNone/>
            </a:pPr>
            <a:r>
              <a:rPr b="1" i="0" lang="en-US">
                <a:solidFill>
                  <a:srgbClr val="000000"/>
                </a:solidFill>
                <a:latin typeface="Times New Roman"/>
                <a:ea typeface="Times New Roman"/>
                <a:cs typeface="Times New Roman"/>
                <a:sym typeface="Times New Roman"/>
              </a:rPr>
              <a:t>Plugging in a USB connector</a:t>
            </a:r>
            <a:br>
              <a:rPr b="1" i="0" lang="en-US">
                <a:solidFill>
                  <a:srgbClr val="000000"/>
                </a:solidFill>
                <a:latin typeface="Times New Roman"/>
                <a:ea typeface="Times New Roman"/>
                <a:cs typeface="Times New Roman"/>
                <a:sym typeface="Times New Roman"/>
              </a:rPr>
            </a:br>
            <a:endParaRPr/>
          </a:p>
        </p:txBody>
      </p:sp>
      <p:pic>
        <p:nvPicPr>
          <p:cNvPr descr="USB connector" id="123" name="Google Shape;123;p5"/>
          <p:cNvPicPr preferRelativeResize="0"/>
          <p:nvPr>
            <p:ph idx="1" type="body"/>
          </p:nvPr>
        </p:nvPicPr>
        <p:blipFill rotWithShape="1">
          <a:blip r:embed="rId3">
            <a:alphaModFix/>
          </a:blip>
          <a:srcRect b="0" l="0" r="0" t="0"/>
          <a:stretch/>
        </p:blipFill>
        <p:spPr>
          <a:xfrm>
            <a:off x="1619672" y="1412776"/>
            <a:ext cx="5256584" cy="2695838"/>
          </a:xfrm>
          <a:prstGeom prst="rect">
            <a:avLst/>
          </a:prstGeom>
          <a:noFill/>
          <a:ln>
            <a:noFill/>
          </a:ln>
        </p:spPr>
      </p:pic>
      <p:sp>
        <p:nvSpPr>
          <p:cNvPr id="124" name="Google Shape;124;p5"/>
          <p:cNvSpPr txBox="1"/>
          <p:nvPr/>
        </p:nvSpPr>
        <p:spPr>
          <a:xfrm>
            <a:off x="1115616" y="4437112"/>
            <a:ext cx="7200801" cy="193899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F</a:t>
            </a:r>
            <a:r>
              <a:rPr b="0" i="0" lang="en-US" sz="2400">
                <a:solidFill>
                  <a:srgbClr val="000000"/>
                </a:solidFill>
                <a:latin typeface="Times New Roman"/>
                <a:ea typeface="Times New Roman"/>
                <a:cs typeface="Times New Roman"/>
                <a:sym typeface="Times New Roman"/>
              </a:rPr>
              <a:t>requently turn it the wrong way.</a:t>
            </a:r>
            <a:endParaRPr/>
          </a:p>
          <a:p>
            <a:pPr indent="-285750" lvl="0" marL="285750" marR="0" rtl="0" algn="just">
              <a:spcBef>
                <a:spcPts val="0"/>
              </a:spcBef>
              <a:spcAft>
                <a:spcPts val="0"/>
              </a:spcAft>
              <a:buClr>
                <a:srgbClr val="000000"/>
              </a:buClr>
              <a:buSzPts val="2400"/>
              <a:buFont typeface="Arial"/>
              <a:buChar char="•"/>
            </a:pPr>
            <a:r>
              <a:rPr b="0" i="0" lang="en-US" sz="2400">
                <a:solidFill>
                  <a:srgbClr val="000000"/>
                </a:solidFill>
                <a:latin typeface="Times New Roman"/>
                <a:ea typeface="Times New Roman"/>
                <a:cs typeface="Times New Roman"/>
                <a:sym typeface="Times New Roman"/>
              </a:rPr>
              <a:t>USB symbol on "top" of the connector so if the connector is oriented horizonally, the symbol faces up. </a:t>
            </a:r>
            <a:endParaRPr sz="2400">
              <a:solidFill>
                <a:srgbClr val="000000"/>
              </a:solidFill>
              <a:latin typeface="Times New Roman"/>
              <a:ea typeface="Times New Roman"/>
              <a:cs typeface="Times New Roman"/>
              <a:sym typeface="Times New Roman"/>
            </a:endParaRPr>
          </a:p>
          <a:p>
            <a:pPr indent="-285750" lvl="0" marL="285750" marR="0" rtl="0" algn="just">
              <a:spcBef>
                <a:spcPts val="0"/>
              </a:spcBef>
              <a:spcAft>
                <a:spcPts val="0"/>
              </a:spcAft>
              <a:buClr>
                <a:srgbClr val="000000"/>
              </a:buClr>
              <a:buSzPts val="2400"/>
              <a:buFont typeface="Arial"/>
              <a:buChar char="•"/>
            </a:pPr>
            <a:r>
              <a:rPr b="0" i="0" lang="en-US" sz="2400">
                <a:solidFill>
                  <a:srgbClr val="000000"/>
                </a:solidFill>
                <a:latin typeface="Times New Roman"/>
                <a:ea typeface="Times New Roman"/>
                <a:cs typeface="Times New Roman"/>
                <a:sym typeface="Times New Roman"/>
              </a:rPr>
              <a:t>That doesn't help if the connector needs to plug in vertically. </a:t>
            </a:r>
            <a:endParaRPr sz="24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The problem with the classic ‘7±2’</a:t>
            </a:r>
            <a:endParaRPr/>
          </a:p>
        </p:txBody>
      </p:sp>
      <p:sp>
        <p:nvSpPr>
          <p:cNvPr id="499" name="Google Shape;499;p50"/>
          <p:cNvSpPr txBox="1"/>
          <p:nvPr>
            <p:ph idx="1" type="body"/>
          </p:nvPr>
        </p:nvSpPr>
        <p:spPr>
          <a:xfrm>
            <a:off x="685800" y="1844824"/>
            <a:ext cx="7772400" cy="4632176"/>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lang="en-US" sz="2400"/>
              <a:t>George Miller’s theory  of how much information people can remember</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People’s immediate memory capacity is very limited</a:t>
            </a:r>
            <a:endParaRPr/>
          </a:p>
          <a:p>
            <a:pPr indent="-120650" lvl="0" marL="171450" rtl="0" algn="l">
              <a:lnSpc>
                <a:spcPct val="90000"/>
              </a:lnSpc>
              <a:spcBef>
                <a:spcPts val="750"/>
              </a:spcBef>
              <a:spcAft>
                <a:spcPts val="0"/>
              </a:spcAft>
              <a:buClr>
                <a:schemeClr val="dk1"/>
              </a:buClr>
              <a:buSzPts val="800"/>
              <a:buNone/>
            </a:pPr>
            <a:r>
              <a:t/>
            </a:r>
            <a:endParaRPr sz="800"/>
          </a:p>
          <a:p>
            <a:pPr indent="-171450" lvl="0" marL="171450" rtl="0" algn="l">
              <a:lnSpc>
                <a:spcPct val="90000"/>
              </a:lnSpc>
              <a:spcBef>
                <a:spcPts val="750"/>
              </a:spcBef>
              <a:spcAft>
                <a:spcPts val="0"/>
              </a:spcAft>
              <a:buClr>
                <a:schemeClr val="dk1"/>
              </a:buClr>
              <a:buSzPts val="2400"/>
              <a:buChar char="•"/>
            </a:pPr>
            <a:r>
              <a:rPr lang="en-US" sz="2400"/>
              <a:t>Many designers have been led to believe that this is useful finding for interaction design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76200" y="381000"/>
            <a:ext cx="9067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3600"/>
              <a:buFont typeface="Arial"/>
              <a:buNone/>
            </a:pPr>
            <a:r>
              <a:rPr lang="en-US" sz="3600"/>
              <a:t>What some designers get up to…</a:t>
            </a:r>
            <a:endParaRPr/>
          </a:p>
        </p:txBody>
      </p:sp>
      <p:sp>
        <p:nvSpPr>
          <p:cNvPr id="505" name="Google Shape;505;p51"/>
          <p:cNvSpPr txBox="1"/>
          <p:nvPr>
            <p:ph idx="1" type="body"/>
          </p:nvPr>
        </p:nvSpPr>
        <p:spPr>
          <a:xfrm>
            <a:off x="304800" y="1676400"/>
            <a:ext cx="8458200" cy="4114800"/>
          </a:xfrm>
          <a:prstGeom prst="rect">
            <a:avLst/>
          </a:prstGeom>
          <a:noFill/>
          <a:ln>
            <a:noFill/>
          </a:ln>
        </p:spPr>
        <p:txBody>
          <a:bodyPr anchorCtr="0" anchor="t" bIns="45700" lIns="91425" spcFirstLastPara="1" rIns="91425" wrap="square" tIns="45700">
            <a:normAutofit/>
          </a:bodyPr>
          <a:lstStyle/>
          <a:p>
            <a:pPr indent="-177800" lvl="0" marL="171450" rtl="0" algn="l">
              <a:lnSpc>
                <a:spcPct val="90000"/>
              </a:lnSpc>
              <a:spcBef>
                <a:spcPts val="0"/>
              </a:spcBef>
              <a:spcAft>
                <a:spcPts val="0"/>
              </a:spcAft>
              <a:buClr>
                <a:schemeClr val="dk1"/>
              </a:buClr>
              <a:buSzPts val="2800"/>
              <a:buChar char="•"/>
            </a:pPr>
            <a:r>
              <a:rPr lang="en-US" sz="2800"/>
              <a:t>Present only 7 options on a menu</a:t>
            </a:r>
            <a:endParaRPr/>
          </a:p>
          <a:p>
            <a:pPr indent="-177800" lvl="0" marL="171450" rtl="0" algn="l">
              <a:lnSpc>
                <a:spcPct val="90000"/>
              </a:lnSpc>
              <a:spcBef>
                <a:spcPts val="750"/>
              </a:spcBef>
              <a:spcAft>
                <a:spcPts val="0"/>
              </a:spcAft>
              <a:buClr>
                <a:schemeClr val="dk1"/>
              </a:buClr>
              <a:buSzPts val="2800"/>
              <a:buChar char="•"/>
            </a:pPr>
            <a:r>
              <a:rPr lang="en-US" sz="2800"/>
              <a:t>Display only 7 icons on a tool bar</a:t>
            </a:r>
            <a:endParaRPr/>
          </a:p>
          <a:p>
            <a:pPr indent="-177800" lvl="0" marL="171450" rtl="0" algn="l">
              <a:lnSpc>
                <a:spcPct val="90000"/>
              </a:lnSpc>
              <a:spcBef>
                <a:spcPts val="750"/>
              </a:spcBef>
              <a:spcAft>
                <a:spcPts val="0"/>
              </a:spcAft>
              <a:buClr>
                <a:schemeClr val="dk1"/>
              </a:buClr>
              <a:buSzPts val="2800"/>
              <a:buChar char="•"/>
            </a:pPr>
            <a:r>
              <a:rPr lang="en-US" sz="2800"/>
              <a:t>Have no more than 7 bullets in a list</a:t>
            </a:r>
            <a:endParaRPr/>
          </a:p>
          <a:p>
            <a:pPr indent="-177800" lvl="0" marL="171450" rtl="0" algn="l">
              <a:lnSpc>
                <a:spcPct val="90000"/>
              </a:lnSpc>
              <a:spcBef>
                <a:spcPts val="750"/>
              </a:spcBef>
              <a:spcAft>
                <a:spcPts val="0"/>
              </a:spcAft>
              <a:buClr>
                <a:schemeClr val="dk1"/>
              </a:buClr>
              <a:buSzPts val="2800"/>
              <a:buChar char="•"/>
            </a:pPr>
            <a:r>
              <a:rPr lang="en-US" sz="2800"/>
              <a:t>Place only 7 items on a pull down menu</a:t>
            </a:r>
            <a:endParaRPr/>
          </a:p>
          <a:p>
            <a:pPr indent="-177800" lvl="0" marL="171450" rtl="0" algn="l">
              <a:lnSpc>
                <a:spcPct val="90000"/>
              </a:lnSpc>
              <a:spcBef>
                <a:spcPts val="750"/>
              </a:spcBef>
              <a:spcAft>
                <a:spcPts val="0"/>
              </a:spcAft>
              <a:buClr>
                <a:schemeClr val="dk1"/>
              </a:buClr>
              <a:buSzPts val="2800"/>
              <a:buChar char="•"/>
            </a:pPr>
            <a:r>
              <a:rPr lang="en-US" sz="2800"/>
              <a:t>Place only 7 tabs on the top of a website page</a:t>
            </a:r>
            <a:endParaRPr/>
          </a:p>
          <a:p>
            <a:pPr indent="-171450" lvl="3" marL="1200150" rtl="0" algn="l">
              <a:lnSpc>
                <a:spcPct val="90000"/>
              </a:lnSpc>
              <a:spcBef>
                <a:spcPts val="375"/>
              </a:spcBef>
              <a:spcAft>
                <a:spcPts val="0"/>
              </a:spcAft>
              <a:buClr>
                <a:srgbClr val="1822CD"/>
              </a:buClr>
              <a:buSzPts val="1300"/>
              <a:buChar char="•"/>
            </a:pPr>
            <a:r>
              <a:rPr lang="en-US">
                <a:solidFill>
                  <a:srgbClr val="1822CD"/>
                </a:solidFill>
              </a:rPr>
              <a:t>But this is wrong? Why?</a:t>
            </a:r>
            <a:endParaRPr/>
          </a:p>
        </p:txBody>
      </p:sp>
      <p:sp>
        <p:nvSpPr>
          <p:cNvPr id="506" name="Google Shape;506;p51"/>
          <p:cNvSpPr/>
          <p:nvPr/>
        </p:nvSpPr>
        <p:spPr>
          <a:xfrm>
            <a:off x="7391400" y="5410200"/>
            <a:ext cx="914400" cy="914400"/>
          </a:xfrm>
          <a:prstGeom prst="smileyFace">
            <a:avLst>
              <a:gd fmla="val 4653" name="adj"/>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51"/>
          <p:cNvSpPr/>
          <p:nvPr/>
        </p:nvSpPr>
        <p:spPr>
          <a:xfrm>
            <a:off x="2895600" y="5410200"/>
            <a:ext cx="914400" cy="914400"/>
          </a:xfrm>
          <a:prstGeom prst="smileyFace">
            <a:avLst>
              <a:gd fmla="val 4653" name="adj"/>
            </a:avLst>
          </a:prstGeom>
          <a:solidFill>
            <a:srgbClr val="1822C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51"/>
          <p:cNvSpPr/>
          <p:nvPr/>
        </p:nvSpPr>
        <p:spPr>
          <a:xfrm>
            <a:off x="4114800" y="5410200"/>
            <a:ext cx="914400" cy="914400"/>
          </a:xfrm>
          <a:prstGeom prst="smileyFace">
            <a:avLst>
              <a:gd fmla="val 4653" name="adj"/>
            </a:avLst>
          </a:prstGeom>
          <a:solidFill>
            <a:srgbClr val="FFCC18"/>
          </a:solidFill>
          <a:ln cap="flat" cmpd="sng" w="9525">
            <a:solidFill>
              <a:srgbClr val="EF1F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51"/>
          <p:cNvSpPr/>
          <p:nvPr/>
        </p:nvSpPr>
        <p:spPr>
          <a:xfrm>
            <a:off x="5257800" y="5410200"/>
            <a:ext cx="914400" cy="914400"/>
          </a:xfrm>
          <a:prstGeom prst="smileyFace">
            <a:avLst>
              <a:gd fmla="val 4653" name="adj"/>
            </a:avLst>
          </a:prstGeom>
          <a:solidFill>
            <a:schemeClr val="dk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51"/>
          <p:cNvSpPr/>
          <p:nvPr/>
        </p:nvSpPr>
        <p:spPr>
          <a:xfrm>
            <a:off x="6324600" y="5410200"/>
            <a:ext cx="914400" cy="914400"/>
          </a:xfrm>
          <a:prstGeom prst="smileyFace">
            <a:avLst>
              <a:gd fmla="val 4653" name="adj"/>
            </a:avLst>
          </a:prstGeom>
          <a:solidFill>
            <a:schemeClr val="lt1"/>
          </a:solidFill>
          <a:ln cap="flat" cmpd="sng" w="9525">
            <a:solidFill>
              <a:srgbClr val="1822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51"/>
          <p:cNvSpPr/>
          <p:nvPr/>
        </p:nvSpPr>
        <p:spPr>
          <a:xfrm>
            <a:off x="609600" y="5410200"/>
            <a:ext cx="914400" cy="914400"/>
          </a:xfrm>
          <a:prstGeom prst="smileyFace">
            <a:avLst>
              <a:gd fmla="val 4653" name="adj"/>
            </a:avLst>
          </a:prstGeom>
          <a:solidFill>
            <a:srgbClr val="EF1F1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51"/>
          <p:cNvSpPr/>
          <p:nvPr/>
        </p:nvSpPr>
        <p:spPr>
          <a:xfrm>
            <a:off x="1752600" y="5410200"/>
            <a:ext cx="914400" cy="914400"/>
          </a:xfrm>
          <a:prstGeom prst="smileyFace">
            <a:avLst>
              <a:gd fmla="val 4653" name="adj"/>
            </a:avLst>
          </a:prstGeom>
          <a:solidFill>
            <a:srgbClr val="BB56C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518" name="Google Shape;518;p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None/>
            </a:pPr>
            <a:r>
              <a:t/>
            </a:r>
            <a:endParaRPr sz="4800">
              <a:solidFill>
                <a:srgbClr val="9CC2E5"/>
              </a:solidFill>
            </a:endParaRPr>
          </a:p>
          <a:p>
            <a:pPr indent="0" lvl="0" marL="0" rtl="0" algn="ctr">
              <a:lnSpc>
                <a:spcPct val="90000"/>
              </a:lnSpc>
              <a:spcBef>
                <a:spcPts val="750"/>
              </a:spcBef>
              <a:spcAft>
                <a:spcPts val="0"/>
              </a:spcAft>
              <a:buClr>
                <a:schemeClr val="dk1"/>
              </a:buClr>
              <a:buSzPts val="4800"/>
              <a:buNone/>
            </a:pPr>
            <a:r>
              <a:rPr b="1" lang="en-US" sz="4800"/>
              <a:t>Affordance, Signifier, Mapping and Feedback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Affordance</a:t>
            </a:r>
            <a:endParaRPr/>
          </a:p>
        </p:txBody>
      </p:sp>
      <p:sp>
        <p:nvSpPr>
          <p:cNvPr id="524" name="Google Shape;524;p5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23C50"/>
              </a:buClr>
              <a:buSzPts val="2400"/>
              <a:buFont typeface="Noto Sans Symbols"/>
              <a:buChar char="⮚"/>
            </a:pPr>
            <a:r>
              <a:rPr b="1" i="0" lang="en-US">
                <a:solidFill>
                  <a:srgbClr val="223C50"/>
                </a:solidFill>
                <a:latin typeface="Merriweather"/>
                <a:ea typeface="Merriweather"/>
                <a:cs typeface="Merriweather"/>
                <a:sym typeface="Merriweather"/>
              </a:rPr>
              <a:t>An </a:t>
            </a:r>
            <a:r>
              <a:rPr b="1" i="0" lang="en-US" u="none" strike="noStrike">
                <a:latin typeface="Merriweather"/>
                <a:ea typeface="Merriweather"/>
                <a:cs typeface="Merriweather"/>
                <a:sym typeface="Merriweather"/>
              </a:rPr>
              <a:t>affordance</a:t>
            </a:r>
            <a:r>
              <a:rPr b="0" i="0" lang="en-US">
                <a:solidFill>
                  <a:srgbClr val="223C50"/>
                </a:solidFill>
                <a:latin typeface="Merriweather"/>
                <a:ea typeface="Merriweather"/>
                <a:cs typeface="Merriweather"/>
                <a:sym typeface="Merriweather"/>
              </a:rPr>
              <a:t> </a:t>
            </a:r>
            <a:r>
              <a:rPr b="1" i="0" lang="en-US">
                <a:solidFill>
                  <a:srgbClr val="223C50"/>
                </a:solidFill>
                <a:latin typeface="Merriweather"/>
                <a:ea typeface="Merriweather"/>
                <a:cs typeface="Merriweather"/>
                <a:sym typeface="Merriweather"/>
              </a:rPr>
              <a:t>is the relationship between an object and the actions a person can take with that object.</a:t>
            </a:r>
            <a:endParaRPr/>
          </a:p>
          <a:p>
            <a:pPr indent="-171450" lvl="0" marL="171450" rtl="0" algn="just">
              <a:lnSpc>
                <a:spcPct val="90000"/>
              </a:lnSpc>
              <a:spcBef>
                <a:spcPts val="750"/>
              </a:spcBef>
              <a:spcAft>
                <a:spcPts val="0"/>
              </a:spcAft>
              <a:buClr>
                <a:srgbClr val="223C50"/>
              </a:buClr>
              <a:buSzPts val="2400"/>
              <a:buFont typeface="Noto Sans Symbols"/>
              <a:buChar char="⮚"/>
            </a:pPr>
            <a:r>
              <a:rPr b="0" i="0" lang="en-US">
                <a:solidFill>
                  <a:srgbClr val="223C50"/>
                </a:solidFill>
                <a:latin typeface="Merriweather"/>
                <a:ea typeface="Merriweather"/>
                <a:cs typeface="Merriweather"/>
                <a:sym typeface="Merriweather"/>
              </a:rPr>
              <a:t>For example, a button </a:t>
            </a:r>
            <a:r>
              <a:rPr b="1" i="0" lang="en-US">
                <a:solidFill>
                  <a:srgbClr val="223C50"/>
                </a:solidFill>
                <a:latin typeface="Merriweather"/>
                <a:ea typeface="Merriweather"/>
                <a:cs typeface="Merriweather"/>
                <a:sym typeface="Merriweather"/>
              </a:rPr>
              <a:t>affords</a:t>
            </a:r>
            <a:r>
              <a:rPr b="0" i="0" lang="en-US">
                <a:solidFill>
                  <a:srgbClr val="223C50"/>
                </a:solidFill>
                <a:latin typeface="Merriweather"/>
                <a:ea typeface="Merriweather"/>
                <a:cs typeface="Merriweather"/>
                <a:sym typeface="Merriweather"/>
              </a:rPr>
              <a:t> pressing, a door handle </a:t>
            </a:r>
            <a:r>
              <a:rPr b="1" i="0" lang="en-US">
                <a:solidFill>
                  <a:srgbClr val="223C50"/>
                </a:solidFill>
                <a:latin typeface="Merriweather"/>
                <a:ea typeface="Merriweather"/>
                <a:cs typeface="Merriweather"/>
                <a:sym typeface="Merriweather"/>
              </a:rPr>
              <a:t>affords</a:t>
            </a:r>
            <a:r>
              <a:rPr b="0" i="0" lang="en-US">
                <a:solidFill>
                  <a:srgbClr val="223C50"/>
                </a:solidFill>
                <a:latin typeface="Merriweather"/>
                <a:ea typeface="Merriweather"/>
                <a:cs typeface="Merriweather"/>
                <a:sym typeface="Merriweather"/>
              </a:rPr>
              <a:t> pulling or turning, and a smartphone screen affords all types of interactions like swiping, tapping, pinching, and scrolling.</a:t>
            </a:r>
            <a:endParaRPr/>
          </a:p>
          <a:p>
            <a:pPr indent="-171450" lvl="0" marL="171450" rtl="0" algn="just">
              <a:lnSpc>
                <a:spcPct val="90000"/>
              </a:lnSpc>
              <a:spcBef>
                <a:spcPts val="750"/>
              </a:spcBef>
              <a:spcAft>
                <a:spcPts val="0"/>
              </a:spcAft>
              <a:buClr>
                <a:srgbClr val="223C50"/>
              </a:buClr>
              <a:buSzPts val="2400"/>
              <a:buFont typeface="Noto Sans Symbols"/>
              <a:buChar char="⮚"/>
            </a:pPr>
            <a:r>
              <a:rPr b="0" i="0" lang="en-US">
                <a:solidFill>
                  <a:srgbClr val="223C50"/>
                </a:solidFill>
                <a:latin typeface="Merriweather"/>
                <a:ea typeface="Merriweather"/>
                <a:cs typeface="Merriweather"/>
                <a:sym typeface="Merriweather"/>
              </a:rPr>
              <a:t>Affordances rarely exist on their own. Meaning that a product or experience will have functionality built-in, but there are almost always clues designed to orient the user towards affordances.</a:t>
            </a:r>
            <a:endParaRPr>
              <a:latin typeface="Merriweather"/>
              <a:ea typeface="Merriweather"/>
              <a:cs typeface="Merriweather"/>
              <a:sym typeface="Merriweath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530" name="Google Shape;530;p54"/>
          <p:cNvSpPr txBox="1"/>
          <p:nvPr>
            <p:ph idx="1" type="body"/>
          </p:nvPr>
        </p:nvSpPr>
        <p:spPr>
          <a:xfrm>
            <a:off x="742950" y="1916833"/>
            <a:ext cx="7886700" cy="4300016"/>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000000"/>
              </a:buClr>
              <a:buSzPts val="2400"/>
              <a:buChar char="•"/>
            </a:pPr>
            <a:r>
              <a:rPr b="0" i="0" lang="en-US">
                <a:solidFill>
                  <a:srgbClr val="000000"/>
                </a:solidFill>
                <a:latin typeface="Merriweather"/>
                <a:ea typeface="Merriweather"/>
                <a:cs typeface="Merriweather"/>
                <a:sym typeface="Merriweather"/>
              </a:rPr>
              <a:t>A good example of Affordance on a technological aspect is the volume slider on your computer.</a:t>
            </a:r>
            <a:endParaRPr/>
          </a:p>
          <a:p>
            <a:pPr indent="-171450" lvl="0" marL="171450" rtl="0" algn="just">
              <a:lnSpc>
                <a:spcPct val="90000"/>
              </a:lnSpc>
              <a:spcBef>
                <a:spcPts val="750"/>
              </a:spcBef>
              <a:spcAft>
                <a:spcPts val="0"/>
              </a:spcAft>
              <a:buClr>
                <a:srgbClr val="000000"/>
              </a:buClr>
              <a:buSzPts val="2400"/>
              <a:buChar char="•"/>
            </a:pPr>
            <a:r>
              <a:rPr b="0" i="0" lang="en-US">
                <a:solidFill>
                  <a:srgbClr val="000000"/>
                </a:solidFill>
                <a:latin typeface="Merriweather"/>
                <a:ea typeface="Merriweather"/>
                <a:cs typeface="Merriweather"/>
                <a:sym typeface="Merriweather"/>
              </a:rPr>
              <a:t>Its simple, and easy to read and understand</a:t>
            </a:r>
            <a:r>
              <a:rPr lang="en-US">
                <a:solidFill>
                  <a:srgbClr val="000000"/>
                </a:solidFill>
                <a:latin typeface="Merriweather"/>
                <a:ea typeface="Merriweather"/>
                <a:cs typeface="Merriweather"/>
                <a:sym typeface="Merriweather"/>
              </a:rPr>
              <a:t>, e</a:t>
            </a:r>
            <a:r>
              <a:rPr b="0" i="0" lang="en-US">
                <a:solidFill>
                  <a:srgbClr val="000000"/>
                </a:solidFill>
                <a:latin typeface="Merriweather"/>
                <a:ea typeface="Merriweather"/>
                <a:cs typeface="Merriweather"/>
                <a:sym typeface="Merriweather"/>
              </a:rPr>
              <a:t>xplaining what it is doing while you are operating it.</a:t>
            </a:r>
            <a:endParaRPr>
              <a:latin typeface="Merriweather"/>
              <a:ea typeface="Merriweather"/>
              <a:cs typeface="Merriweather"/>
              <a:sym typeface="Merriweather"/>
            </a:endParaRPr>
          </a:p>
        </p:txBody>
      </p:sp>
      <p:pic>
        <p:nvPicPr>
          <p:cNvPr id="531" name="Google Shape;531;p54"/>
          <p:cNvPicPr preferRelativeResize="0"/>
          <p:nvPr/>
        </p:nvPicPr>
        <p:blipFill rotWithShape="1">
          <a:blip r:embed="rId3">
            <a:alphaModFix/>
          </a:blip>
          <a:srcRect b="0" l="0" r="0" t="0"/>
          <a:stretch/>
        </p:blipFill>
        <p:spPr>
          <a:xfrm>
            <a:off x="1115616" y="3789040"/>
            <a:ext cx="6984776" cy="19442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Implicit Affordance</a:t>
            </a:r>
            <a:endParaRPr/>
          </a:p>
        </p:txBody>
      </p:sp>
      <p:pic>
        <p:nvPicPr>
          <p:cNvPr descr="User pinching the screen on a tablet to zoom out on a map." id="537" name="Google Shape;537;p55"/>
          <p:cNvPicPr preferRelativeResize="0"/>
          <p:nvPr>
            <p:ph idx="1" type="body"/>
          </p:nvPr>
        </p:nvPicPr>
        <p:blipFill rotWithShape="1">
          <a:blip r:embed="rId3">
            <a:alphaModFix/>
          </a:blip>
          <a:srcRect b="0" l="0" r="0" t="0"/>
          <a:stretch/>
        </p:blipFill>
        <p:spPr>
          <a:xfrm>
            <a:off x="539552" y="1690689"/>
            <a:ext cx="7776864" cy="41764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Explicit Affordance</a:t>
            </a:r>
            <a:endParaRPr/>
          </a:p>
        </p:txBody>
      </p:sp>
      <p:pic>
        <p:nvPicPr>
          <p:cNvPr descr="Screenshot of Amazon (Canada) offering a subscription option for dog food" id="543" name="Google Shape;543;p56"/>
          <p:cNvPicPr preferRelativeResize="0"/>
          <p:nvPr>
            <p:ph idx="1" type="body"/>
          </p:nvPr>
        </p:nvPicPr>
        <p:blipFill rotWithShape="1">
          <a:blip r:embed="rId3">
            <a:alphaModFix/>
          </a:blip>
          <a:srcRect b="0" l="0" r="0" t="0"/>
          <a:stretch/>
        </p:blipFill>
        <p:spPr>
          <a:xfrm>
            <a:off x="755576" y="1412776"/>
            <a:ext cx="7736582" cy="476418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Signifiers</a:t>
            </a:r>
            <a:endParaRPr/>
          </a:p>
        </p:txBody>
      </p:sp>
      <p:sp>
        <p:nvSpPr>
          <p:cNvPr id="549" name="Google Shape;549;p57"/>
          <p:cNvSpPr txBox="1"/>
          <p:nvPr>
            <p:ph idx="1" type="body"/>
          </p:nvPr>
        </p:nvSpPr>
        <p:spPr>
          <a:xfrm>
            <a:off x="628650" y="1628800"/>
            <a:ext cx="7886700" cy="4548163"/>
          </a:xfrm>
          <a:prstGeom prst="rect">
            <a:avLst/>
          </a:prstGeom>
          <a:noFill/>
          <a:ln>
            <a:noFill/>
          </a:ln>
        </p:spPr>
        <p:txBody>
          <a:bodyPr anchorCtr="0" anchor="t" bIns="45700" lIns="91425" spcFirstLastPara="1" rIns="91425" wrap="square" tIns="45700">
            <a:normAutofit fontScale="92500" lnSpcReduction="10000"/>
          </a:bodyPr>
          <a:lstStyle/>
          <a:p>
            <a:pPr indent="-171450" lvl="0" marL="171450" rtl="0" algn="just">
              <a:lnSpc>
                <a:spcPct val="90000"/>
              </a:lnSpc>
              <a:spcBef>
                <a:spcPts val="0"/>
              </a:spcBef>
              <a:spcAft>
                <a:spcPts val="0"/>
              </a:spcAft>
              <a:buClr>
                <a:srgbClr val="223C50"/>
              </a:buClr>
              <a:buSzPct val="100000"/>
              <a:buFont typeface="Noto Sans Symbols"/>
              <a:buChar char="⮚"/>
            </a:pPr>
            <a:r>
              <a:rPr b="0" i="0" lang="en-US" sz="2600">
                <a:solidFill>
                  <a:srgbClr val="223C50"/>
                </a:solidFill>
                <a:latin typeface="Oswald"/>
                <a:ea typeface="Oswald"/>
                <a:cs typeface="Oswald"/>
                <a:sym typeface="Oswald"/>
              </a:rPr>
              <a:t>Once you’ve bestowed your product with affordances, you must then decide how you can give subtle but intuitive clues to your user about how to interact with them. These clues are called </a:t>
            </a:r>
            <a:r>
              <a:rPr b="1" i="0" lang="en-US" sz="2600">
                <a:solidFill>
                  <a:srgbClr val="223C50"/>
                </a:solidFill>
                <a:latin typeface="Oswald"/>
                <a:ea typeface="Oswald"/>
                <a:cs typeface="Oswald"/>
                <a:sym typeface="Oswald"/>
              </a:rPr>
              <a:t>signifiers.</a:t>
            </a:r>
            <a:r>
              <a:rPr b="0" i="0" lang="en-US" sz="2600">
                <a:solidFill>
                  <a:srgbClr val="223C50"/>
                </a:solidFill>
                <a:latin typeface="Oswald"/>
                <a:ea typeface="Oswald"/>
                <a:cs typeface="Oswald"/>
                <a:sym typeface="Oswald"/>
              </a:rPr>
              <a:t> </a:t>
            </a:r>
            <a:endParaRPr/>
          </a:p>
          <a:p>
            <a:pPr indent="-171450" lvl="0" marL="171450" rtl="0" algn="just">
              <a:lnSpc>
                <a:spcPct val="90000"/>
              </a:lnSpc>
              <a:spcBef>
                <a:spcPts val="750"/>
              </a:spcBef>
              <a:spcAft>
                <a:spcPts val="0"/>
              </a:spcAft>
              <a:buClr>
                <a:srgbClr val="223C50"/>
              </a:buClr>
              <a:buSzPct val="100000"/>
              <a:buFont typeface="Noto Sans Symbols"/>
              <a:buChar char="⮚"/>
            </a:pPr>
            <a:r>
              <a:rPr b="0" i="0" lang="en-US" sz="2600">
                <a:solidFill>
                  <a:srgbClr val="223C50"/>
                </a:solidFill>
                <a:latin typeface="Oswald"/>
                <a:ea typeface="Oswald"/>
                <a:cs typeface="Oswald"/>
                <a:sym typeface="Oswald"/>
              </a:rPr>
              <a:t>These can be any kind of perceptible information that signals your user to act in a desired way.</a:t>
            </a:r>
            <a:endParaRPr/>
          </a:p>
          <a:p>
            <a:pPr indent="-171450" lvl="0" marL="171450" rtl="0" algn="just">
              <a:lnSpc>
                <a:spcPct val="90000"/>
              </a:lnSpc>
              <a:spcBef>
                <a:spcPts val="750"/>
              </a:spcBef>
              <a:spcAft>
                <a:spcPts val="0"/>
              </a:spcAft>
              <a:buClr>
                <a:srgbClr val="223C50"/>
              </a:buClr>
              <a:buSzPct val="100000"/>
              <a:buFont typeface="Noto Sans Symbols"/>
              <a:buChar char="⮚"/>
            </a:pPr>
            <a:r>
              <a:rPr b="0" i="0" lang="en-US" sz="2600">
                <a:solidFill>
                  <a:srgbClr val="223C50"/>
                </a:solidFill>
                <a:latin typeface="Oswald"/>
                <a:ea typeface="Oswald"/>
                <a:cs typeface="Oswald"/>
                <a:sym typeface="Oswald"/>
              </a:rPr>
              <a:t>Signifiers can be explicit textual information, sound, texture, lighting, color, symbols, or even proximity of objects to one another. </a:t>
            </a:r>
            <a:endParaRPr/>
          </a:p>
          <a:p>
            <a:pPr indent="-171450" lvl="0" marL="171450" rtl="0" algn="just">
              <a:lnSpc>
                <a:spcPct val="90000"/>
              </a:lnSpc>
              <a:spcBef>
                <a:spcPts val="750"/>
              </a:spcBef>
              <a:spcAft>
                <a:spcPts val="0"/>
              </a:spcAft>
              <a:buClr>
                <a:srgbClr val="223C50"/>
              </a:buClr>
              <a:buSzPct val="100000"/>
              <a:buFont typeface="Noto Sans Symbols"/>
              <a:buChar char="⮚"/>
            </a:pPr>
            <a:r>
              <a:rPr b="0" i="0" lang="en-US" sz="2600">
                <a:solidFill>
                  <a:srgbClr val="223C50"/>
                </a:solidFill>
                <a:latin typeface="Oswald"/>
                <a:ea typeface="Oswald"/>
                <a:cs typeface="Oswald"/>
                <a:sym typeface="Oswald"/>
              </a:rPr>
              <a:t>With smartphones and laptops, for example, we rely on cues like shading, color, text, sounds, and haptics(touch and motion).</a:t>
            </a:r>
            <a:endParaRPr sz="2600"/>
          </a:p>
          <a:p>
            <a:pPr indent="0" lvl="0" marL="0" rtl="0" algn="just">
              <a:lnSpc>
                <a:spcPct val="90000"/>
              </a:lnSpc>
              <a:spcBef>
                <a:spcPts val="750"/>
              </a:spcBef>
              <a:spcAft>
                <a:spcPts val="0"/>
              </a:spcAft>
              <a:buClr>
                <a:schemeClr val="dk1"/>
              </a:buClr>
              <a:buSzPct val="100000"/>
              <a:buNone/>
            </a:pPr>
            <a:br>
              <a:rPr lang="en-US"/>
            </a:b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555" name="Google Shape;555;p5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“Signifiers” can be used to just mean component labels, but in more complex discussions or within design systems, signifiers can also be:</a:t>
            </a:r>
            <a:endParaRPr/>
          </a:p>
          <a:p>
            <a:pPr indent="-171450" lvl="1" marL="514350" rtl="0" algn="just">
              <a:lnSpc>
                <a:spcPct val="90000"/>
              </a:lnSpc>
              <a:spcBef>
                <a:spcPts val="375"/>
              </a:spcBef>
              <a:spcAft>
                <a:spcPts val="0"/>
              </a:spcAft>
              <a:buClr>
                <a:srgbClr val="292929"/>
              </a:buClr>
              <a:buSzPts val="2400"/>
              <a:buFont typeface="Noto Sans Symbols"/>
              <a:buChar char="❑"/>
            </a:pPr>
            <a:r>
              <a:rPr b="0" i="0" lang="en-US" sz="2400">
                <a:solidFill>
                  <a:srgbClr val="292929"/>
                </a:solidFill>
                <a:latin typeface="Arial"/>
                <a:ea typeface="Arial"/>
                <a:cs typeface="Arial"/>
                <a:sym typeface="Arial"/>
              </a:rPr>
              <a:t>The colour of the component when aligned to accepted digital design patterns</a:t>
            </a:r>
            <a:endParaRPr/>
          </a:p>
          <a:p>
            <a:pPr indent="-171450" lvl="1" marL="514350" rtl="0" algn="just">
              <a:lnSpc>
                <a:spcPct val="90000"/>
              </a:lnSpc>
              <a:spcBef>
                <a:spcPts val="375"/>
              </a:spcBef>
              <a:spcAft>
                <a:spcPts val="0"/>
              </a:spcAft>
              <a:buClr>
                <a:srgbClr val="292929"/>
              </a:buClr>
              <a:buSzPts val="2400"/>
              <a:buFont typeface="Noto Sans Symbols"/>
              <a:buChar char="❑"/>
            </a:pPr>
            <a:r>
              <a:rPr b="0" i="0" lang="en-US" sz="2400">
                <a:solidFill>
                  <a:srgbClr val="292929"/>
                </a:solidFill>
                <a:latin typeface="Arial"/>
                <a:ea typeface="Arial"/>
                <a:cs typeface="Arial"/>
                <a:sym typeface="Arial"/>
              </a:rPr>
              <a:t>Text labels on or near a component</a:t>
            </a:r>
            <a:endParaRPr/>
          </a:p>
          <a:p>
            <a:pPr indent="-171450" lvl="1" marL="514350" rtl="0" algn="just">
              <a:lnSpc>
                <a:spcPct val="90000"/>
              </a:lnSpc>
              <a:spcBef>
                <a:spcPts val="375"/>
              </a:spcBef>
              <a:spcAft>
                <a:spcPts val="0"/>
              </a:spcAft>
              <a:buClr>
                <a:srgbClr val="292929"/>
              </a:buClr>
              <a:buSzPts val="2400"/>
              <a:buFont typeface="Noto Sans Symbols"/>
              <a:buChar char="❑"/>
            </a:pPr>
            <a:r>
              <a:rPr b="0" i="0" lang="en-US" sz="2400">
                <a:solidFill>
                  <a:srgbClr val="292929"/>
                </a:solidFill>
                <a:latin typeface="Arial"/>
                <a:ea typeface="Arial"/>
                <a:cs typeface="Arial"/>
                <a:sym typeface="Arial"/>
              </a:rPr>
              <a:t>Icon labels on or near a component</a:t>
            </a:r>
            <a:endParaRPr/>
          </a:p>
          <a:p>
            <a:pPr indent="-171450" lvl="1" marL="514350" rtl="0" algn="just">
              <a:lnSpc>
                <a:spcPct val="90000"/>
              </a:lnSpc>
              <a:spcBef>
                <a:spcPts val="375"/>
              </a:spcBef>
              <a:spcAft>
                <a:spcPts val="0"/>
              </a:spcAft>
              <a:buClr>
                <a:srgbClr val="292929"/>
              </a:buClr>
              <a:buSzPts val="2400"/>
              <a:buFont typeface="Noto Sans Symbols"/>
              <a:buChar char="❑"/>
            </a:pPr>
            <a:r>
              <a:rPr b="0" i="0" lang="en-US" sz="2400">
                <a:solidFill>
                  <a:srgbClr val="292929"/>
                </a:solidFill>
                <a:latin typeface="Arial"/>
                <a:ea typeface="Arial"/>
                <a:cs typeface="Arial"/>
                <a:sym typeface="Arial"/>
              </a:rPr>
              <a:t>The emphasis of any text (bold, italic, underline)</a:t>
            </a:r>
            <a:endParaRPr/>
          </a:p>
          <a:p>
            <a:pPr indent="0" lvl="0" marL="0" rtl="0" algn="l">
              <a:lnSpc>
                <a:spcPct val="90000"/>
              </a:lnSpc>
              <a:spcBef>
                <a:spcPts val="750"/>
              </a:spcBef>
              <a:spcAft>
                <a:spcPts val="0"/>
              </a:spcAft>
              <a:buClr>
                <a:schemeClr val="dk1"/>
              </a:buClr>
              <a:buSzPts val="2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Good examples of signifiers</a:t>
            </a:r>
            <a:endParaRPr/>
          </a:p>
        </p:txBody>
      </p:sp>
      <p:pic>
        <p:nvPicPr>
          <p:cNvPr id="561" name="Google Shape;561;p59"/>
          <p:cNvPicPr preferRelativeResize="0"/>
          <p:nvPr/>
        </p:nvPicPr>
        <p:blipFill rotWithShape="1">
          <a:blip r:embed="rId3">
            <a:alphaModFix/>
          </a:blip>
          <a:srcRect b="0" l="0" r="0" t="0"/>
          <a:stretch/>
        </p:blipFill>
        <p:spPr>
          <a:xfrm>
            <a:off x="971600" y="2564904"/>
            <a:ext cx="1428750" cy="1561182"/>
          </a:xfrm>
          <a:prstGeom prst="rect">
            <a:avLst/>
          </a:prstGeom>
          <a:noFill/>
          <a:ln>
            <a:noFill/>
          </a:ln>
        </p:spPr>
      </p:pic>
      <p:pic>
        <p:nvPicPr>
          <p:cNvPr id="562" name="Google Shape;562;p59"/>
          <p:cNvPicPr preferRelativeResize="0"/>
          <p:nvPr>
            <p:ph idx="1" type="body"/>
          </p:nvPr>
        </p:nvPicPr>
        <p:blipFill rotWithShape="1">
          <a:blip r:embed="rId4">
            <a:alphaModFix/>
          </a:blip>
          <a:srcRect b="0" l="0" r="0" t="0"/>
          <a:stretch/>
        </p:blipFill>
        <p:spPr>
          <a:xfrm>
            <a:off x="3203848" y="2535356"/>
            <a:ext cx="4320480" cy="15611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611560" y="404664"/>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			</a:t>
            </a:r>
            <a:r>
              <a:rPr lang="en-US">
                <a:solidFill>
                  <a:srgbClr val="548135"/>
                </a:solidFill>
              </a:rPr>
              <a:t>Good design</a:t>
            </a:r>
            <a:endParaRPr/>
          </a:p>
        </p:txBody>
      </p:sp>
      <p:sp>
        <p:nvSpPr>
          <p:cNvPr id="131" name="Google Shape;131;p6"/>
          <p:cNvSpPr txBox="1"/>
          <p:nvPr>
            <p:ph idx="1" type="body"/>
          </p:nvPr>
        </p:nvSpPr>
        <p:spPr>
          <a:xfrm>
            <a:off x="971600" y="4221088"/>
            <a:ext cx="7632848" cy="12486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If the handle on top had been recessed like the drawer handles as shown , it wouldn't be as likely to be used accidently.</a:t>
            </a:r>
            <a:endParaRPr/>
          </a:p>
        </p:txBody>
      </p:sp>
      <p:sp>
        <p:nvSpPr>
          <p:cNvPr id="132" name="Google Shape;132;p6"/>
          <p:cNvSpPr txBox="1"/>
          <p:nvPr/>
        </p:nvSpPr>
        <p:spPr>
          <a:xfrm>
            <a:off x="6553200" y="6376243"/>
            <a:ext cx="21336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sz="1200">
              <a:solidFill>
                <a:srgbClr val="548135"/>
              </a:solidFill>
              <a:latin typeface="Arial"/>
              <a:ea typeface="Arial"/>
              <a:cs typeface="Arial"/>
              <a:sym typeface="Arial"/>
            </a:endParaRPr>
          </a:p>
        </p:txBody>
      </p:sp>
      <p:pic>
        <p:nvPicPr>
          <p:cNvPr descr="File" id="133" name="Google Shape;133;p6"/>
          <p:cNvPicPr preferRelativeResize="0"/>
          <p:nvPr/>
        </p:nvPicPr>
        <p:blipFill rotWithShape="1">
          <a:blip r:embed="rId3">
            <a:alphaModFix/>
          </a:blip>
          <a:srcRect b="0" l="0" r="0" t="0"/>
          <a:stretch/>
        </p:blipFill>
        <p:spPr>
          <a:xfrm>
            <a:off x="2699792" y="1388232"/>
            <a:ext cx="3758158" cy="2600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pic>
        <p:nvPicPr>
          <p:cNvPr descr="Kia console signifiers" id="568" name="Google Shape;568;p60"/>
          <p:cNvPicPr preferRelativeResize="0"/>
          <p:nvPr>
            <p:ph idx="1" type="body"/>
          </p:nvPr>
        </p:nvPicPr>
        <p:blipFill rotWithShape="1">
          <a:blip r:embed="rId3">
            <a:alphaModFix/>
          </a:blip>
          <a:srcRect b="0" l="0" r="0" t="0"/>
          <a:stretch/>
        </p:blipFill>
        <p:spPr>
          <a:xfrm>
            <a:off x="1090930" y="1628800"/>
            <a:ext cx="6962140" cy="45481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pic>
        <p:nvPicPr>
          <p:cNvPr descr="Screenshot of the Headspace onboarding sequence" id="574" name="Google Shape;574;p61"/>
          <p:cNvPicPr preferRelativeResize="0"/>
          <p:nvPr>
            <p:ph idx="1" type="body"/>
          </p:nvPr>
        </p:nvPicPr>
        <p:blipFill rotWithShape="1">
          <a:blip r:embed="rId3">
            <a:alphaModFix/>
          </a:blip>
          <a:srcRect b="0" l="0" r="0" t="0"/>
          <a:stretch/>
        </p:blipFill>
        <p:spPr>
          <a:xfrm>
            <a:off x="1763688" y="404664"/>
            <a:ext cx="5472608" cy="594419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92929"/>
              </a:buClr>
              <a:buSzPct val="100000"/>
              <a:buFont typeface="Arial"/>
              <a:buNone/>
            </a:pPr>
            <a:r>
              <a:rPr b="1" i="0" lang="en-US">
                <a:solidFill>
                  <a:srgbClr val="292929"/>
                </a:solidFill>
                <a:latin typeface="Arial"/>
                <a:ea typeface="Arial"/>
                <a:cs typeface="Arial"/>
                <a:sym typeface="Arial"/>
              </a:rPr>
              <a:t>Affordances and signifiers together</a:t>
            </a:r>
            <a:br>
              <a:rPr b="1" i="0" lang="en-US">
                <a:solidFill>
                  <a:srgbClr val="292929"/>
                </a:solidFill>
                <a:latin typeface="Arial"/>
                <a:ea typeface="Arial"/>
                <a:cs typeface="Arial"/>
                <a:sym typeface="Arial"/>
              </a:rPr>
            </a:br>
            <a:endParaRPr/>
          </a:p>
        </p:txBody>
      </p:sp>
      <p:sp>
        <p:nvSpPr>
          <p:cNvPr id="580" name="Google Shape;580;p6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rgbClr val="292929"/>
              </a:buClr>
              <a:buSzPts val="2800"/>
              <a:buFont typeface="Noto Sans Symbols"/>
              <a:buChar char="⮚"/>
            </a:pPr>
            <a:r>
              <a:rPr lang="en-US" sz="2800">
                <a:solidFill>
                  <a:srgbClr val="292929"/>
                </a:solidFill>
                <a:latin typeface="Arial"/>
                <a:ea typeface="Arial"/>
                <a:cs typeface="Arial"/>
                <a:sym typeface="Arial"/>
              </a:rPr>
              <a:t>T</a:t>
            </a:r>
            <a:r>
              <a:rPr b="0" i="0" lang="en-US" sz="2800">
                <a:solidFill>
                  <a:srgbClr val="292929"/>
                </a:solidFill>
                <a:latin typeface="Arial"/>
                <a:ea typeface="Arial"/>
                <a:cs typeface="Arial"/>
                <a:sym typeface="Arial"/>
              </a:rPr>
              <a:t>hrough UX and UI design of an interface, we can layer signifiers onto an affordance to communicate:</a:t>
            </a:r>
            <a:endParaRPr/>
          </a:p>
          <a:p>
            <a:pPr indent="0" lvl="1" marL="342900" rtl="0" algn="just">
              <a:lnSpc>
                <a:spcPct val="90000"/>
              </a:lnSpc>
              <a:spcBef>
                <a:spcPts val="375"/>
              </a:spcBef>
              <a:spcAft>
                <a:spcPts val="0"/>
              </a:spcAft>
              <a:buClr>
                <a:srgbClr val="292929"/>
              </a:buClr>
              <a:buSzPts val="2400"/>
              <a:buNone/>
            </a:pPr>
            <a:r>
              <a:rPr b="0" i="0" lang="en-US" sz="2400">
                <a:solidFill>
                  <a:srgbClr val="292929"/>
                </a:solidFill>
                <a:latin typeface="Arial"/>
                <a:ea typeface="Arial"/>
                <a:cs typeface="Arial"/>
                <a:sym typeface="Arial"/>
              </a:rPr>
              <a:t>a</a:t>
            </a:r>
            <a:r>
              <a:rPr b="0" i="0" lang="en-US" sz="2800">
                <a:solidFill>
                  <a:srgbClr val="292929"/>
                </a:solidFill>
                <a:latin typeface="Arial"/>
                <a:ea typeface="Arial"/>
                <a:cs typeface="Arial"/>
                <a:sym typeface="Arial"/>
              </a:rPr>
              <a:t>) What the thing can do </a:t>
            </a:r>
            <a:r>
              <a:rPr b="0" i="1" lang="en-US" sz="2800">
                <a:solidFill>
                  <a:srgbClr val="292929"/>
                </a:solidFill>
                <a:latin typeface="Arial"/>
                <a:ea typeface="Arial"/>
                <a:cs typeface="Arial"/>
                <a:sym typeface="Arial"/>
              </a:rPr>
              <a:t>(affordance)</a:t>
            </a:r>
            <a:endParaRPr b="0" i="0" sz="2800">
              <a:solidFill>
                <a:srgbClr val="292929"/>
              </a:solidFill>
              <a:latin typeface="Arial"/>
              <a:ea typeface="Arial"/>
              <a:cs typeface="Arial"/>
              <a:sym typeface="Arial"/>
            </a:endParaRPr>
          </a:p>
          <a:p>
            <a:pPr indent="0" lvl="1" marL="342900" rtl="0" algn="just">
              <a:lnSpc>
                <a:spcPct val="90000"/>
              </a:lnSpc>
              <a:spcBef>
                <a:spcPts val="375"/>
              </a:spcBef>
              <a:spcAft>
                <a:spcPts val="0"/>
              </a:spcAft>
              <a:buClr>
                <a:srgbClr val="292929"/>
              </a:buClr>
              <a:buSzPts val="2800"/>
              <a:buNone/>
            </a:pPr>
            <a:r>
              <a:rPr b="0" i="0" lang="en-US" sz="2800">
                <a:solidFill>
                  <a:srgbClr val="292929"/>
                </a:solidFill>
                <a:latin typeface="Arial"/>
                <a:ea typeface="Arial"/>
                <a:cs typeface="Arial"/>
                <a:sym typeface="Arial"/>
              </a:rPr>
              <a:t>b) Its current state or significance </a:t>
            </a:r>
            <a:r>
              <a:rPr b="0" i="1" lang="en-US" sz="2800">
                <a:solidFill>
                  <a:srgbClr val="292929"/>
                </a:solidFill>
                <a:latin typeface="Arial"/>
                <a:ea typeface="Arial"/>
                <a:cs typeface="Arial"/>
                <a:sym typeface="Arial"/>
              </a:rPr>
              <a:t>(signifier)</a:t>
            </a:r>
            <a:endParaRPr b="0" i="0" sz="2800">
              <a:solidFill>
                <a:srgbClr val="292929"/>
              </a:solidFill>
              <a:latin typeface="Arial"/>
              <a:ea typeface="Arial"/>
              <a:cs typeface="Arial"/>
              <a:sym typeface="Arial"/>
            </a:endParaRPr>
          </a:p>
          <a:p>
            <a:pPr indent="0" lvl="1" marL="514350" rtl="0" algn="l">
              <a:lnSpc>
                <a:spcPct val="90000"/>
              </a:lnSpc>
              <a:spcBef>
                <a:spcPts val="375"/>
              </a:spcBef>
              <a:spcAft>
                <a:spcPts val="0"/>
              </a:spcAft>
              <a:buClr>
                <a:schemeClr val="dk1"/>
              </a:buClr>
              <a:buSzPts val="2800"/>
              <a:buNone/>
            </a:pPr>
            <a:r>
              <a:t/>
            </a:r>
            <a:endParaRPr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3"/>
          <p:cNvSpPr txBox="1"/>
          <p:nvPr>
            <p:ph type="title"/>
          </p:nvPr>
        </p:nvSpPr>
        <p:spPr>
          <a:xfrm>
            <a:off x="628650" y="365126"/>
            <a:ext cx="7886700" cy="176773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rgbClr val="292929"/>
              </a:buClr>
              <a:buSzPts val="2400"/>
              <a:buFont typeface="Calibri"/>
              <a:buNone/>
            </a:pPr>
            <a:r>
              <a:rPr b="1" i="0" lang="en-US" sz="2400">
                <a:solidFill>
                  <a:srgbClr val="292929"/>
                </a:solidFill>
                <a:latin typeface="Calibri"/>
                <a:ea typeface="Calibri"/>
                <a:cs typeface="Calibri"/>
                <a:sym typeface="Calibri"/>
              </a:rPr>
              <a:t>Example</a:t>
            </a:r>
            <a:r>
              <a:rPr b="0" i="0" lang="en-US" sz="2400">
                <a:solidFill>
                  <a:srgbClr val="292929"/>
                </a:solidFill>
                <a:latin typeface="Calibri"/>
                <a:ea typeface="Calibri"/>
                <a:cs typeface="Calibri"/>
                <a:sym typeface="Calibri"/>
              </a:rPr>
              <a:t>: Perceiving a chair, the structure, plains and stability, we know it can be sat or stood on.</a:t>
            </a:r>
            <a:br>
              <a:rPr b="0" i="0" lang="en-US" sz="2400">
                <a:solidFill>
                  <a:srgbClr val="292929"/>
                </a:solidFill>
                <a:latin typeface="Calibri"/>
                <a:ea typeface="Calibri"/>
                <a:cs typeface="Calibri"/>
                <a:sym typeface="Calibri"/>
              </a:rPr>
            </a:br>
            <a:r>
              <a:rPr b="1" i="0" lang="en-US" sz="2400">
                <a:solidFill>
                  <a:srgbClr val="292929"/>
                </a:solidFill>
                <a:latin typeface="Calibri"/>
                <a:ea typeface="Calibri"/>
                <a:cs typeface="Calibri"/>
                <a:sym typeface="Calibri"/>
              </a:rPr>
              <a:t>Example</a:t>
            </a:r>
            <a:r>
              <a:rPr b="0" i="0" lang="en-US" sz="2400">
                <a:solidFill>
                  <a:srgbClr val="292929"/>
                </a:solidFill>
                <a:latin typeface="Calibri"/>
                <a:ea typeface="Calibri"/>
                <a:cs typeface="Calibri"/>
                <a:sym typeface="Calibri"/>
              </a:rPr>
              <a:t>: Perceiving a button on a screen, we know it is something that can be pressed to produce an action.</a:t>
            </a:r>
            <a:br>
              <a:rPr b="0" i="0" lang="en-US" sz="2400">
                <a:solidFill>
                  <a:srgbClr val="292929"/>
                </a:solidFill>
                <a:latin typeface="Calibri"/>
                <a:ea typeface="Calibri"/>
                <a:cs typeface="Calibri"/>
                <a:sym typeface="Calibri"/>
              </a:rPr>
            </a:br>
            <a:endParaRPr sz="2400">
              <a:latin typeface="Calibri"/>
              <a:ea typeface="Calibri"/>
              <a:cs typeface="Calibri"/>
              <a:sym typeface="Calibri"/>
            </a:endParaRPr>
          </a:p>
        </p:txBody>
      </p:sp>
      <p:sp>
        <p:nvSpPr>
          <p:cNvPr id="586" name="Google Shape;586;p63"/>
          <p:cNvSpPr txBox="1"/>
          <p:nvPr>
            <p:ph idx="1" type="body"/>
          </p:nvPr>
        </p:nvSpPr>
        <p:spPr>
          <a:xfrm>
            <a:off x="628650" y="3728865"/>
            <a:ext cx="7886700" cy="2448097"/>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292929"/>
              </a:buClr>
              <a:buSzPts val="2400"/>
              <a:buChar char="•"/>
            </a:pPr>
            <a:r>
              <a:rPr b="1" i="0" lang="en-US">
                <a:solidFill>
                  <a:srgbClr val="292929"/>
                </a:solidFill>
                <a:latin typeface="Arial"/>
                <a:ea typeface="Arial"/>
                <a:cs typeface="Arial"/>
                <a:sym typeface="Arial"/>
              </a:rPr>
              <a:t>Example</a:t>
            </a:r>
            <a:r>
              <a:rPr b="0" i="0" lang="en-US">
                <a:solidFill>
                  <a:srgbClr val="292929"/>
                </a:solidFill>
                <a:latin typeface="Arial"/>
                <a:ea typeface="Arial"/>
                <a:cs typeface="Arial"/>
                <a:sym typeface="Arial"/>
              </a:rPr>
              <a:t>: Perceiving a chair, the structure, plains and stability, we know it can be sat or stood on.</a:t>
            </a:r>
            <a:endParaRPr/>
          </a:p>
          <a:p>
            <a:pPr indent="-171450" lvl="0" marL="171450" rtl="0" algn="l">
              <a:lnSpc>
                <a:spcPct val="90000"/>
              </a:lnSpc>
              <a:spcBef>
                <a:spcPts val="750"/>
              </a:spcBef>
              <a:spcAft>
                <a:spcPts val="0"/>
              </a:spcAft>
              <a:buClr>
                <a:srgbClr val="292929"/>
              </a:buClr>
              <a:buSzPts val="2400"/>
              <a:buChar char="•"/>
            </a:pPr>
            <a:r>
              <a:rPr b="1" i="0" lang="en-US">
                <a:solidFill>
                  <a:srgbClr val="292929"/>
                </a:solidFill>
                <a:latin typeface="Arial"/>
                <a:ea typeface="Arial"/>
                <a:cs typeface="Arial"/>
                <a:sym typeface="Arial"/>
              </a:rPr>
              <a:t>Example</a:t>
            </a:r>
            <a:r>
              <a:rPr b="0" i="0" lang="en-US">
                <a:solidFill>
                  <a:srgbClr val="292929"/>
                </a:solidFill>
                <a:latin typeface="Arial"/>
                <a:ea typeface="Arial"/>
                <a:cs typeface="Arial"/>
                <a:sym typeface="Arial"/>
              </a:rPr>
              <a:t>: Perceiving a button on a screen, we know it is something that can be pressed to produce an action.</a:t>
            </a:r>
            <a:endParaRPr/>
          </a:p>
          <a:p>
            <a:pPr indent="-19050" lvl="0" marL="171450" rtl="0" algn="l">
              <a:lnSpc>
                <a:spcPct val="90000"/>
              </a:lnSpc>
              <a:spcBef>
                <a:spcPts val="750"/>
              </a:spcBef>
              <a:spcAft>
                <a:spcPts val="0"/>
              </a:spcAft>
              <a:buClr>
                <a:schemeClr val="dk1"/>
              </a:buClr>
              <a:buSzPts val="2400"/>
              <a:buNone/>
            </a:pPr>
            <a:r>
              <a:t/>
            </a:r>
            <a:endParaRPr/>
          </a:p>
        </p:txBody>
      </p:sp>
      <p:pic>
        <p:nvPicPr>
          <p:cNvPr descr="a basic wooden chair and a UI sign in screen with a clear primary CTA. Annotation says “looks like a button”" id="587" name="Google Shape;587;p63"/>
          <p:cNvPicPr preferRelativeResize="0"/>
          <p:nvPr/>
        </p:nvPicPr>
        <p:blipFill rotWithShape="1">
          <a:blip r:embed="rId3">
            <a:alphaModFix/>
          </a:blip>
          <a:srcRect b="0" l="0" r="0" t="0"/>
          <a:stretch/>
        </p:blipFill>
        <p:spPr>
          <a:xfrm>
            <a:off x="404813" y="2312245"/>
            <a:ext cx="8334375" cy="341704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4"/>
          <p:cNvSpPr txBox="1"/>
          <p:nvPr>
            <p:ph type="title"/>
          </p:nvPr>
        </p:nvSpPr>
        <p:spPr>
          <a:xfrm>
            <a:off x="628650" y="260648"/>
            <a:ext cx="7886700" cy="1430041"/>
          </a:xfrm>
          <a:prstGeom prst="rect">
            <a:avLst/>
          </a:prstGeom>
          <a:noFill/>
          <a:ln>
            <a:noFill/>
          </a:ln>
        </p:spPr>
        <p:txBody>
          <a:bodyPr anchorCtr="0" anchor="ctr" bIns="45700" lIns="91425" spcFirstLastPara="1" rIns="91425" wrap="square" tIns="45700">
            <a:noAutofit/>
          </a:bodyPr>
          <a:lstStyle/>
          <a:p>
            <a:pPr indent="0" lvl="0" marL="0" rtl="0" algn="just">
              <a:lnSpc>
                <a:spcPct val="90000"/>
              </a:lnSpc>
              <a:spcBef>
                <a:spcPts val="0"/>
              </a:spcBef>
              <a:spcAft>
                <a:spcPts val="0"/>
              </a:spcAft>
              <a:buClr>
                <a:srgbClr val="292929"/>
              </a:buClr>
              <a:buSzPts val="2400"/>
              <a:buFont typeface="Arial"/>
              <a:buNone/>
            </a:pPr>
            <a:br>
              <a:rPr b="1" i="0" lang="en-US" sz="2400">
                <a:solidFill>
                  <a:srgbClr val="292929"/>
                </a:solidFill>
                <a:latin typeface="Arial"/>
                <a:ea typeface="Arial"/>
                <a:cs typeface="Arial"/>
                <a:sym typeface="Arial"/>
              </a:rPr>
            </a:br>
            <a:br>
              <a:rPr b="1" i="0" lang="en-US" sz="2400">
                <a:solidFill>
                  <a:srgbClr val="292929"/>
                </a:solidFill>
                <a:latin typeface="Arial"/>
                <a:ea typeface="Arial"/>
                <a:cs typeface="Arial"/>
                <a:sym typeface="Arial"/>
              </a:rPr>
            </a:br>
            <a:r>
              <a:rPr b="1" i="0" lang="en-US" sz="2400">
                <a:solidFill>
                  <a:srgbClr val="292929"/>
                </a:solidFill>
                <a:latin typeface="Arial"/>
                <a:ea typeface="Arial"/>
                <a:cs typeface="Arial"/>
                <a:sym typeface="Arial"/>
              </a:rPr>
              <a:t>Example:</a:t>
            </a:r>
            <a:r>
              <a:rPr b="0" i="0" lang="en-US" sz="2400">
                <a:solidFill>
                  <a:srgbClr val="292929"/>
                </a:solidFill>
                <a:latin typeface="Arial"/>
                <a:ea typeface="Arial"/>
                <a:cs typeface="Arial"/>
                <a:sym typeface="Arial"/>
              </a:rPr>
              <a:t> The chair has a balloon tied to it, implying that it is reserved for some special occasion.</a:t>
            </a:r>
            <a:br>
              <a:rPr b="0" i="0" lang="en-US" sz="2400">
                <a:solidFill>
                  <a:srgbClr val="292929"/>
                </a:solidFill>
                <a:latin typeface="Arial"/>
                <a:ea typeface="Arial"/>
                <a:cs typeface="Arial"/>
                <a:sym typeface="Arial"/>
              </a:rPr>
            </a:br>
            <a:r>
              <a:rPr b="1" i="0" lang="en-US" sz="2400">
                <a:solidFill>
                  <a:srgbClr val="292929"/>
                </a:solidFill>
                <a:latin typeface="Arial"/>
                <a:ea typeface="Arial"/>
                <a:cs typeface="Arial"/>
                <a:sym typeface="Arial"/>
              </a:rPr>
              <a:t>Example:</a:t>
            </a:r>
            <a:r>
              <a:rPr b="0" i="0" lang="en-US" sz="2400">
                <a:solidFill>
                  <a:srgbClr val="292929"/>
                </a:solidFill>
                <a:latin typeface="Arial"/>
                <a:ea typeface="Arial"/>
                <a:cs typeface="Arial"/>
                <a:sym typeface="Arial"/>
              </a:rPr>
              <a:t> The button is greyed out, suggesting it is inactive.</a:t>
            </a:r>
            <a:br>
              <a:rPr b="0" i="0" lang="en-US" sz="2400">
                <a:solidFill>
                  <a:srgbClr val="292929"/>
                </a:solidFill>
                <a:latin typeface="Arial"/>
                <a:ea typeface="Arial"/>
                <a:cs typeface="Arial"/>
                <a:sym typeface="Arial"/>
              </a:rPr>
            </a:br>
            <a:br>
              <a:rPr lang="en-US" sz="2400"/>
            </a:br>
            <a:endParaRPr sz="2400"/>
          </a:p>
        </p:txBody>
      </p:sp>
      <p:sp>
        <p:nvSpPr>
          <p:cNvPr id="593" name="Google Shape;593;p64"/>
          <p:cNvSpPr txBox="1"/>
          <p:nvPr>
            <p:ph idx="1" type="body"/>
          </p:nvPr>
        </p:nvSpPr>
        <p:spPr>
          <a:xfrm>
            <a:off x="628650" y="3728865"/>
            <a:ext cx="7886700" cy="2448097"/>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292929"/>
              </a:buClr>
              <a:buSzPts val="2400"/>
              <a:buChar char="•"/>
            </a:pPr>
            <a:r>
              <a:rPr b="1" i="0" lang="en-US">
                <a:solidFill>
                  <a:srgbClr val="292929"/>
                </a:solidFill>
                <a:latin typeface="Arial"/>
                <a:ea typeface="Arial"/>
                <a:cs typeface="Arial"/>
                <a:sym typeface="Arial"/>
              </a:rPr>
              <a:t>Example:</a:t>
            </a:r>
            <a:r>
              <a:rPr b="0" i="0" lang="en-US">
                <a:solidFill>
                  <a:srgbClr val="292929"/>
                </a:solidFill>
                <a:latin typeface="Arial"/>
                <a:ea typeface="Arial"/>
                <a:cs typeface="Arial"/>
                <a:sym typeface="Arial"/>
              </a:rPr>
              <a:t> The chair has a balloon tied to it, implying that it is reserved for some special occasion.</a:t>
            </a:r>
            <a:endParaRPr/>
          </a:p>
          <a:p>
            <a:pPr indent="-171450" lvl="0" marL="171450" rtl="0" algn="l">
              <a:lnSpc>
                <a:spcPct val="90000"/>
              </a:lnSpc>
              <a:spcBef>
                <a:spcPts val="750"/>
              </a:spcBef>
              <a:spcAft>
                <a:spcPts val="0"/>
              </a:spcAft>
              <a:buClr>
                <a:srgbClr val="292929"/>
              </a:buClr>
              <a:buSzPts val="2400"/>
              <a:buChar char="•"/>
            </a:pPr>
            <a:r>
              <a:rPr b="1" i="0" lang="en-US">
                <a:solidFill>
                  <a:srgbClr val="292929"/>
                </a:solidFill>
                <a:latin typeface="Arial"/>
                <a:ea typeface="Arial"/>
                <a:cs typeface="Arial"/>
                <a:sym typeface="Arial"/>
              </a:rPr>
              <a:t>Example:</a:t>
            </a:r>
            <a:r>
              <a:rPr b="0" i="0" lang="en-US">
                <a:solidFill>
                  <a:srgbClr val="292929"/>
                </a:solidFill>
                <a:latin typeface="Arial"/>
                <a:ea typeface="Arial"/>
                <a:cs typeface="Arial"/>
                <a:sym typeface="Arial"/>
              </a:rPr>
              <a:t> The button is greyed out, suggesting it is inactive.</a:t>
            </a:r>
            <a:endParaRPr/>
          </a:p>
          <a:p>
            <a:pPr indent="-19050" lvl="0" marL="171450" rtl="0" algn="l">
              <a:lnSpc>
                <a:spcPct val="90000"/>
              </a:lnSpc>
              <a:spcBef>
                <a:spcPts val="750"/>
              </a:spcBef>
              <a:spcAft>
                <a:spcPts val="0"/>
              </a:spcAft>
              <a:buClr>
                <a:schemeClr val="dk1"/>
              </a:buClr>
              <a:buSzPts val="2400"/>
              <a:buNone/>
            </a:pPr>
            <a:r>
              <a:t/>
            </a:r>
            <a:endParaRPr/>
          </a:p>
        </p:txBody>
      </p:sp>
      <p:pic>
        <p:nvPicPr>
          <p:cNvPr descr="A chair with a balloon attached, a UI sign in screen with a greyed out inactive CTA. Annotation says “Looks like a button, but inactive or disabled”" id="594" name="Google Shape;594;p64"/>
          <p:cNvPicPr preferRelativeResize="0"/>
          <p:nvPr/>
        </p:nvPicPr>
        <p:blipFill rotWithShape="1">
          <a:blip r:embed="rId3">
            <a:alphaModFix/>
          </a:blip>
          <a:srcRect b="0" l="0" r="0" t="0"/>
          <a:stretch/>
        </p:blipFill>
        <p:spPr>
          <a:xfrm>
            <a:off x="404813" y="2132856"/>
            <a:ext cx="8334375" cy="35964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92929"/>
              </a:buClr>
              <a:buSzPts val="4000"/>
              <a:buFont typeface="Arial"/>
              <a:buNone/>
            </a:pPr>
            <a:br>
              <a:rPr b="0" i="0" lang="en-US">
                <a:solidFill>
                  <a:srgbClr val="292929"/>
                </a:solidFill>
                <a:latin typeface="Arial"/>
                <a:ea typeface="Arial"/>
                <a:cs typeface="Arial"/>
                <a:sym typeface="Arial"/>
              </a:rPr>
            </a:br>
            <a:endParaRPr/>
          </a:p>
        </p:txBody>
      </p:sp>
      <p:pic>
        <p:nvPicPr>
          <p:cNvPr descr="A sign in screen with a greyed out disabled button. Annotation says “the button (affordance) is greyed out (signifier)”" id="600" name="Google Shape;600;p65"/>
          <p:cNvPicPr preferRelativeResize="0"/>
          <p:nvPr>
            <p:ph idx="1" type="body"/>
          </p:nvPr>
        </p:nvPicPr>
        <p:blipFill rotWithShape="1">
          <a:blip r:embed="rId3">
            <a:alphaModFix/>
          </a:blip>
          <a:srcRect b="0" l="0" r="0" t="0"/>
          <a:stretch/>
        </p:blipFill>
        <p:spPr>
          <a:xfrm>
            <a:off x="889775" y="1482531"/>
            <a:ext cx="7364450" cy="4694432"/>
          </a:xfrm>
          <a:prstGeom prst="rect">
            <a:avLst/>
          </a:prstGeom>
          <a:noFill/>
          <a:ln>
            <a:noFill/>
          </a:ln>
        </p:spPr>
      </p:pic>
      <p:sp>
        <p:nvSpPr>
          <p:cNvPr id="601" name="Google Shape;601;p65"/>
          <p:cNvSpPr txBox="1"/>
          <p:nvPr/>
        </p:nvSpPr>
        <p:spPr>
          <a:xfrm>
            <a:off x="889775" y="692996"/>
            <a:ext cx="74266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292929"/>
                </a:solidFill>
                <a:latin typeface="Calibri"/>
                <a:ea typeface="Calibri"/>
                <a:cs typeface="Calibri"/>
                <a:sym typeface="Calibri"/>
              </a:rPr>
              <a:t>Example:</a:t>
            </a:r>
            <a:r>
              <a:rPr b="0" i="0" lang="en-US" sz="2400">
                <a:solidFill>
                  <a:srgbClr val="292929"/>
                </a:solidFill>
                <a:latin typeface="Calibri"/>
                <a:ea typeface="Calibri"/>
                <a:cs typeface="Calibri"/>
                <a:sym typeface="Calibri"/>
              </a:rPr>
              <a:t> The button </a:t>
            </a:r>
            <a:r>
              <a:rPr b="0" i="1" lang="en-US" sz="2400">
                <a:solidFill>
                  <a:srgbClr val="292929"/>
                </a:solidFill>
                <a:latin typeface="Calibri"/>
                <a:ea typeface="Calibri"/>
                <a:cs typeface="Calibri"/>
                <a:sym typeface="Calibri"/>
              </a:rPr>
              <a:t>(affordance)</a:t>
            </a:r>
            <a:r>
              <a:rPr b="0" i="0" lang="en-US" sz="2400">
                <a:solidFill>
                  <a:srgbClr val="292929"/>
                </a:solidFill>
                <a:latin typeface="Calibri"/>
                <a:ea typeface="Calibri"/>
                <a:cs typeface="Calibri"/>
                <a:sym typeface="Calibri"/>
              </a:rPr>
              <a:t> is greyed out </a:t>
            </a:r>
            <a:r>
              <a:rPr b="0" i="1" lang="en-US" sz="2400">
                <a:solidFill>
                  <a:srgbClr val="292929"/>
                </a:solidFill>
                <a:latin typeface="Calibri"/>
                <a:ea typeface="Calibri"/>
                <a:cs typeface="Calibri"/>
                <a:sym typeface="Calibri"/>
              </a:rPr>
              <a:t>(signifier)</a:t>
            </a:r>
            <a:endParaRPr b="0" i="0" sz="2400">
              <a:solidFill>
                <a:srgbClr val="292929"/>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607" name="Google Shape;607;p6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Char char="•"/>
            </a:pPr>
            <a:r>
              <a:rPr b="1" i="0" lang="en-US">
                <a:solidFill>
                  <a:srgbClr val="292929"/>
                </a:solidFill>
                <a:latin typeface="Arial"/>
                <a:ea typeface="Arial"/>
                <a:cs typeface="Arial"/>
                <a:sym typeface="Arial"/>
              </a:rPr>
              <a:t>Example: </a:t>
            </a:r>
            <a:r>
              <a:rPr b="0" i="0" lang="en-US">
                <a:solidFill>
                  <a:srgbClr val="292929"/>
                </a:solidFill>
                <a:latin typeface="Arial"/>
                <a:ea typeface="Arial"/>
                <a:cs typeface="Arial"/>
                <a:sym typeface="Arial"/>
              </a:rPr>
              <a:t>There are two buttons </a:t>
            </a:r>
            <a:r>
              <a:rPr b="0" i="1" lang="en-US">
                <a:solidFill>
                  <a:srgbClr val="292929"/>
                </a:solidFill>
                <a:latin typeface="Arial"/>
                <a:ea typeface="Arial"/>
                <a:cs typeface="Arial"/>
                <a:sym typeface="Arial"/>
              </a:rPr>
              <a:t>(affordance)</a:t>
            </a:r>
            <a:r>
              <a:rPr b="0" i="0" lang="en-US">
                <a:solidFill>
                  <a:srgbClr val="292929"/>
                </a:solidFill>
                <a:latin typeface="Arial"/>
                <a:ea typeface="Arial"/>
                <a:cs typeface="Arial"/>
                <a:sym typeface="Arial"/>
              </a:rPr>
              <a:t> and it is perceivable that one is probably the preferred action </a:t>
            </a:r>
            <a:r>
              <a:rPr b="0" i="1" lang="en-US">
                <a:solidFill>
                  <a:srgbClr val="292929"/>
                </a:solidFill>
                <a:latin typeface="Arial"/>
                <a:ea typeface="Arial"/>
                <a:cs typeface="Arial"/>
                <a:sym typeface="Arial"/>
              </a:rPr>
              <a:t>(signifier)</a:t>
            </a:r>
            <a:endParaRPr b="0" i="0">
              <a:solidFill>
                <a:srgbClr val="292929"/>
              </a:solidFill>
              <a:latin typeface="Arial"/>
              <a:ea typeface="Arial"/>
              <a:cs typeface="Arial"/>
              <a:sym typeface="Arial"/>
            </a:endParaRPr>
          </a:p>
          <a:p>
            <a:pPr indent="-171450" lvl="0" marL="171450" rtl="0" algn="l">
              <a:lnSpc>
                <a:spcPct val="90000"/>
              </a:lnSpc>
              <a:spcBef>
                <a:spcPts val="750"/>
              </a:spcBef>
              <a:spcAft>
                <a:spcPts val="0"/>
              </a:spcAft>
              <a:buClr>
                <a:schemeClr val="dk1"/>
              </a:buClr>
              <a:buSzPts val="2400"/>
              <a:buChar char="•"/>
            </a:pPr>
            <a:br>
              <a:rPr lang="en-US"/>
            </a:br>
            <a:endParaRPr/>
          </a:p>
        </p:txBody>
      </p:sp>
      <p:pic>
        <p:nvPicPr>
          <p:cNvPr descr="A UI sign up screen with two CTAs, top one is solid, bottom one is a ghost or outline button. Annotation says “it is perceivable that one button has greater importance or relevance (signifier)”" id="608" name="Google Shape;608;p66"/>
          <p:cNvPicPr preferRelativeResize="0"/>
          <p:nvPr/>
        </p:nvPicPr>
        <p:blipFill rotWithShape="1">
          <a:blip r:embed="rId3">
            <a:alphaModFix/>
          </a:blip>
          <a:srcRect b="0" l="0" r="0" t="0"/>
          <a:stretch/>
        </p:blipFill>
        <p:spPr>
          <a:xfrm>
            <a:off x="404812" y="2924944"/>
            <a:ext cx="8334375" cy="31683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614" name="Google Shape;614;p6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Char char="•"/>
            </a:pPr>
            <a:r>
              <a:rPr b="1" i="0" lang="en-US">
                <a:solidFill>
                  <a:srgbClr val="292929"/>
                </a:solidFill>
                <a:latin typeface="Arial"/>
                <a:ea typeface="Arial"/>
                <a:cs typeface="Arial"/>
                <a:sym typeface="Arial"/>
              </a:rPr>
              <a:t>Example</a:t>
            </a:r>
            <a:r>
              <a:rPr b="0" i="0" lang="en-US">
                <a:solidFill>
                  <a:srgbClr val="292929"/>
                </a:solidFill>
                <a:latin typeface="Arial"/>
                <a:ea typeface="Arial"/>
                <a:cs typeface="Arial"/>
                <a:sym typeface="Arial"/>
              </a:rPr>
              <a:t>: A button </a:t>
            </a:r>
            <a:r>
              <a:rPr b="0" i="1" lang="en-US">
                <a:solidFill>
                  <a:srgbClr val="292929"/>
                </a:solidFill>
                <a:latin typeface="Arial"/>
                <a:ea typeface="Arial"/>
                <a:cs typeface="Arial"/>
                <a:sym typeface="Arial"/>
              </a:rPr>
              <a:t>(affordance)</a:t>
            </a:r>
            <a:r>
              <a:rPr b="0" i="0" lang="en-US">
                <a:solidFill>
                  <a:srgbClr val="292929"/>
                </a:solidFill>
                <a:latin typeface="Arial"/>
                <a:ea typeface="Arial"/>
                <a:cs typeface="Arial"/>
                <a:sym typeface="Arial"/>
              </a:rPr>
              <a:t> which uses the interface’s primary action style </a:t>
            </a:r>
            <a:r>
              <a:rPr b="0" i="1" lang="en-US">
                <a:solidFill>
                  <a:srgbClr val="292929"/>
                </a:solidFill>
                <a:latin typeface="Arial"/>
                <a:ea typeface="Arial"/>
                <a:cs typeface="Arial"/>
                <a:sym typeface="Arial"/>
              </a:rPr>
              <a:t>(colour signifier)</a:t>
            </a:r>
            <a:r>
              <a:rPr b="0" i="0" lang="en-US">
                <a:solidFill>
                  <a:srgbClr val="292929"/>
                </a:solidFill>
                <a:latin typeface="Arial"/>
                <a:ea typeface="Arial"/>
                <a:cs typeface="Arial"/>
                <a:sym typeface="Arial"/>
              </a:rPr>
              <a:t> which describes the action </a:t>
            </a:r>
            <a:r>
              <a:rPr b="0" i="1" lang="en-US">
                <a:solidFill>
                  <a:srgbClr val="292929"/>
                </a:solidFill>
                <a:latin typeface="Arial"/>
                <a:ea typeface="Arial"/>
                <a:cs typeface="Arial"/>
                <a:sym typeface="Arial"/>
              </a:rPr>
              <a:t>(word signifier)</a:t>
            </a:r>
            <a:r>
              <a:rPr b="0" i="0" lang="en-US">
                <a:solidFill>
                  <a:srgbClr val="292929"/>
                </a:solidFill>
                <a:latin typeface="Arial"/>
                <a:ea typeface="Arial"/>
                <a:cs typeface="Arial"/>
                <a:sym typeface="Arial"/>
              </a:rPr>
              <a:t> which includes a forward arrow </a:t>
            </a:r>
            <a:r>
              <a:rPr b="0" i="1" lang="en-US">
                <a:solidFill>
                  <a:srgbClr val="292929"/>
                </a:solidFill>
                <a:latin typeface="Arial"/>
                <a:ea typeface="Arial"/>
                <a:cs typeface="Arial"/>
                <a:sym typeface="Arial"/>
              </a:rPr>
              <a:t>(directional signifier).</a:t>
            </a:r>
            <a:endParaRPr b="0" i="0">
              <a:solidFill>
                <a:srgbClr val="292929"/>
              </a:solidFill>
              <a:latin typeface="Arial"/>
              <a:ea typeface="Arial"/>
              <a:cs typeface="Arial"/>
              <a:sym typeface="Arial"/>
            </a:endParaRPr>
          </a:p>
          <a:p>
            <a:pPr indent="-171450" lvl="0" marL="171450" rtl="0" algn="l">
              <a:lnSpc>
                <a:spcPct val="90000"/>
              </a:lnSpc>
              <a:spcBef>
                <a:spcPts val="750"/>
              </a:spcBef>
              <a:spcAft>
                <a:spcPts val="0"/>
              </a:spcAft>
              <a:buClr>
                <a:schemeClr val="dk1"/>
              </a:buClr>
              <a:buSzPts val="2400"/>
              <a:buChar char="•"/>
            </a:pPr>
            <a:br>
              <a:rPr lang="en-US"/>
            </a:br>
            <a:endParaRPr/>
          </a:p>
        </p:txBody>
      </p:sp>
      <p:pic>
        <p:nvPicPr>
          <p:cNvPr descr="A UI Create account screen. The main CTA is solid state, says “next” and has a chevron. Annotation says “Affordance (button) plus colour plus text plus icon”" id="615" name="Google Shape;615;p67"/>
          <p:cNvPicPr preferRelativeResize="0"/>
          <p:nvPr/>
        </p:nvPicPr>
        <p:blipFill rotWithShape="1">
          <a:blip r:embed="rId3">
            <a:alphaModFix/>
          </a:blip>
          <a:srcRect b="0" l="0" r="0" t="0"/>
          <a:stretch/>
        </p:blipFill>
        <p:spPr>
          <a:xfrm>
            <a:off x="323528" y="3356991"/>
            <a:ext cx="8334375" cy="29993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621" name="Google Shape;621;p68"/>
          <p:cNvSpPr txBox="1"/>
          <p:nvPr>
            <p:ph idx="1" type="body"/>
          </p:nvPr>
        </p:nvSpPr>
        <p:spPr>
          <a:xfrm>
            <a:off x="447094" y="1898707"/>
            <a:ext cx="7886700" cy="224377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92929"/>
              </a:buClr>
              <a:buSzPts val="2400"/>
              <a:buNone/>
            </a:pPr>
            <a:r>
              <a:rPr b="1" i="0" lang="en-US">
                <a:solidFill>
                  <a:srgbClr val="292929"/>
                </a:solidFill>
                <a:latin typeface="Arial"/>
                <a:ea typeface="Arial"/>
                <a:cs typeface="Arial"/>
                <a:sym typeface="Arial"/>
              </a:rPr>
              <a:t>  False affordance</a:t>
            </a:r>
            <a:endParaRPr/>
          </a:p>
          <a:p>
            <a:pPr indent="-171450" lvl="0" marL="171450" rtl="0" algn="l">
              <a:lnSpc>
                <a:spcPct val="90000"/>
              </a:lnSpc>
              <a:spcBef>
                <a:spcPts val="750"/>
              </a:spcBef>
              <a:spcAft>
                <a:spcPts val="0"/>
              </a:spcAft>
              <a:buClr>
                <a:srgbClr val="292929"/>
              </a:buClr>
              <a:buSzPts val="2400"/>
              <a:buChar char="•"/>
            </a:pPr>
            <a:r>
              <a:rPr b="0" i="0" lang="en-US">
                <a:solidFill>
                  <a:srgbClr val="292929"/>
                </a:solidFill>
                <a:latin typeface="Arial"/>
                <a:ea typeface="Arial"/>
                <a:cs typeface="Arial"/>
                <a:sym typeface="Arial"/>
              </a:rPr>
              <a:t>The thing looks like it can do something, but it can’t.</a:t>
            </a:r>
            <a:endParaRPr/>
          </a:p>
          <a:p>
            <a:pPr indent="0" lvl="0" marL="0" rtl="0" algn="l">
              <a:lnSpc>
                <a:spcPct val="90000"/>
              </a:lnSpc>
              <a:spcBef>
                <a:spcPts val="750"/>
              </a:spcBef>
              <a:spcAft>
                <a:spcPts val="0"/>
              </a:spcAft>
              <a:buClr>
                <a:schemeClr val="dk1"/>
              </a:buClr>
              <a:buSzPts val="2400"/>
              <a:buNone/>
            </a:pPr>
            <a:r>
              <a:t/>
            </a:r>
            <a:endParaRPr/>
          </a:p>
        </p:txBody>
      </p:sp>
      <p:sp>
        <p:nvSpPr>
          <p:cNvPr id="622" name="Google Shape;622;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www.id-book.com</a:t>
            </a:r>
            <a:endParaRPr/>
          </a:p>
        </p:txBody>
      </p:sp>
      <p:sp>
        <p:nvSpPr>
          <p:cNvPr id="623" name="Google Shape;623;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UI screen with body text. Some of the text is underlined but the same colour as the body text. Annotation says “is this a link? If not, it’s a false affordance”" id="624" name="Google Shape;624;p68"/>
          <p:cNvPicPr preferRelativeResize="0"/>
          <p:nvPr/>
        </p:nvPicPr>
        <p:blipFill rotWithShape="1">
          <a:blip r:embed="rId3">
            <a:alphaModFix/>
          </a:blip>
          <a:srcRect b="0" l="0" r="0" t="0"/>
          <a:stretch/>
        </p:blipFill>
        <p:spPr>
          <a:xfrm>
            <a:off x="-581" y="2780928"/>
            <a:ext cx="8965069" cy="40218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9"/>
          <p:cNvSpPr txBox="1"/>
          <p:nvPr>
            <p:ph type="title"/>
          </p:nvPr>
        </p:nvSpPr>
        <p:spPr>
          <a:xfrm>
            <a:off x="628650" y="365127"/>
            <a:ext cx="7886700" cy="1035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92929"/>
              </a:buClr>
              <a:buSzPts val="2800"/>
              <a:buFont typeface="Calibri"/>
              <a:buNone/>
            </a:pPr>
            <a:r>
              <a:rPr b="1" i="0" lang="en-US" sz="2800">
                <a:solidFill>
                  <a:srgbClr val="292929"/>
                </a:solidFill>
                <a:latin typeface="Calibri"/>
                <a:ea typeface="Calibri"/>
                <a:cs typeface="Calibri"/>
                <a:sym typeface="Calibri"/>
              </a:rPr>
              <a:t>Negative affordance</a:t>
            </a:r>
            <a:br>
              <a:rPr b="1" i="0" lang="en-US" sz="2800">
                <a:solidFill>
                  <a:srgbClr val="292929"/>
                </a:solidFill>
                <a:latin typeface="Calibri"/>
                <a:ea typeface="Calibri"/>
                <a:cs typeface="Calibri"/>
                <a:sym typeface="Calibri"/>
              </a:rPr>
            </a:br>
            <a:endParaRPr b="1" sz="2800">
              <a:latin typeface="Calibri"/>
              <a:ea typeface="Calibri"/>
              <a:cs typeface="Calibri"/>
              <a:sym typeface="Calibri"/>
            </a:endParaRPr>
          </a:p>
        </p:txBody>
      </p:sp>
      <p:sp>
        <p:nvSpPr>
          <p:cNvPr id="630" name="Google Shape;630;p69"/>
          <p:cNvSpPr txBox="1"/>
          <p:nvPr>
            <p:ph idx="1" type="body"/>
          </p:nvPr>
        </p:nvSpPr>
        <p:spPr>
          <a:xfrm>
            <a:off x="628649" y="3689855"/>
            <a:ext cx="7886700" cy="2559370"/>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rgbClr val="292929"/>
              </a:buClr>
              <a:buSzPts val="2400"/>
              <a:buChar char="•"/>
            </a:pPr>
            <a:r>
              <a:rPr b="0" i="0" lang="en-US">
                <a:solidFill>
                  <a:srgbClr val="292929"/>
                </a:solidFill>
                <a:latin typeface="Arial"/>
                <a:ea typeface="Arial"/>
                <a:cs typeface="Arial"/>
                <a:sym typeface="Arial"/>
              </a:rPr>
              <a:t>There is an affordance such as a button, but it is not active.</a:t>
            </a:r>
            <a:endParaRPr/>
          </a:p>
          <a:p>
            <a:pPr indent="-171450" lvl="0" marL="171450" rtl="0" algn="just">
              <a:lnSpc>
                <a:spcPct val="90000"/>
              </a:lnSpc>
              <a:spcBef>
                <a:spcPts val="750"/>
              </a:spcBef>
              <a:spcAft>
                <a:spcPts val="0"/>
              </a:spcAft>
              <a:buClr>
                <a:srgbClr val="292929"/>
              </a:buClr>
              <a:buSzPts val="2400"/>
              <a:buChar char="•"/>
            </a:pPr>
            <a:r>
              <a:rPr b="0" i="0" lang="en-US">
                <a:solidFill>
                  <a:srgbClr val="292929"/>
                </a:solidFill>
                <a:latin typeface="Arial"/>
                <a:ea typeface="Arial"/>
                <a:cs typeface="Arial"/>
                <a:sym typeface="Arial"/>
              </a:rPr>
              <a:t>It looks like a button, it is a button, but it doesn’t behave like a button. </a:t>
            </a:r>
            <a:endParaRPr/>
          </a:p>
          <a:p>
            <a:pPr indent="-171450" lvl="0" marL="171450" rtl="0" algn="just">
              <a:lnSpc>
                <a:spcPct val="90000"/>
              </a:lnSpc>
              <a:spcBef>
                <a:spcPts val="750"/>
              </a:spcBef>
              <a:spcAft>
                <a:spcPts val="0"/>
              </a:spcAft>
              <a:buClr>
                <a:srgbClr val="292929"/>
              </a:buClr>
              <a:buSzPts val="2400"/>
              <a:buChar char="•"/>
            </a:pPr>
            <a:r>
              <a:rPr b="0" i="0" lang="en-US">
                <a:solidFill>
                  <a:srgbClr val="292929"/>
                </a:solidFill>
                <a:latin typeface="Arial"/>
                <a:ea typeface="Arial"/>
                <a:cs typeface="Arial"/>
                <a:sym typeface="Arial"/>
              </a:rPr>
              <a:t>This is ok </a:t>
            </a:r>
            <a:r>
              <a:rPr b="0" i="0" lang="en-US">
                <a:latin typeface="Arial"/>
                <a:ea typeface="Arial"/>
                <a:cs typeface="Arial"/>
                <a:sym typeface="Arial"/>
              </a:rPr>
              <a:t>if it’s a temporarily disabled button, which becomes active when the user completes a form</a:t>
            </a:r>
            <a:r>
              <a:rPr b="0" i="0" lang="en-US">
                <a:solidFill>
                  <a:srgbClr val="292929"/>
                </a:solidFill>
                <a:latin typeface="Arial"/>
                <a:ea typeface="Arial"/>
                <a:cs typeface="Arial"/>
                <a:sym typeface="Arial"/>
              </a:rPr>
              <a:t>, but not if it’s just a button on a screen doing nothing.</a:t>
            </a:r>
            <a:endParaRPr/>
          </a:p>
        </p:txBody>
      </p:sp>
      <p:pic>
        <p:nvPicPr>
          <p:cNvPr descr="Two sign in UI screens. One has partial form completion and an inactive primary CTA, one has full form completion and an active primary CTA. Annotation says “negative affordance.. until form completed”" id="631" name="Google Shape;631;p69"/>
          <p:cNvPicPr preferRelativeResize="0"/>
          <p:nvPr/>
        </p:nvPicPr>
        <p:blipFill rotWithShape="1">
          <a:blip r:embed="rId3">
            <a:alphaModFix/>
          </a:blip>
          <a:srcRect b="0" l="0" r="0" t="0"/>
          <a:stretch/>
        </p:blipFill>
        <p:spPr>
          <a:xfrm>
            <a:off x="467544" y="1052736"/>
            <a:ext cx="8334375" cy="25593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lang="en-US"/>
              <a:t>Good Design</a:t>
            </a:r>
            <a:endParaRPr/>
          </a:p>
        </p:txBody>
      </p:sp>
      <p:pic>
        <p:nvPicPr>
          <p:cNvPr descr="mini USB connector" id="139" name="Google Shape;139;p7"/>
          <p:cNvPicPr preferRelativeResize="0"/>
          <p:nvPr>
            <p:ph idx="2" type="clipArt"/>
          </p:nvPr>
        </p:nvPicPr>
        <p:blipFill rotWithShape="1">
          <a:blip r:embed="rId3">
            <a:alphaModFix/>
          </a:blip>
          <a:srcRect b="0" l="0" r="0" t="0"/>
          <a:stretch/>
        </p:blipFill>
        <p:spPr>
          <a:xfrm>
            <a:off x="1691680" y="1503355"/>
            <a:ext cx="5544616" cy="2894971"/>
          </a:xfrm>
          <a:prstGeom prst="rect">
            <a:avLst/>
          </a:prstGeom>
          <a:noFill/>
          <a:ln>
            <a:noFill/>
          </a:ln>
        </p:spPr>
      </p:pic>
      <p:sp>
        <p:nvSpPr>
          <p:cNvPr id="140" name="Google Shape;140;p7"/>
          <p:cNvSpPr txBox="1"/>
          <p:nvPr>
            <p:ph idx="1" type="body"/>
          </p:nvPr>
        </p:nvSpPr>
        <p:spPr>
          <a:xfrm>
            <a:off x="908212" y="4364523"/>
            <a:ext cx="6976156" cy="1815882"/>
          </a:xfrm>
          <a:prstGeom prst="rect">
            <a:avLst/>
          </a:prstGeom>
          <a:noFill/>
          <a:ln>
            <a:noFill/>
          </a:ln>
        </p:spPr>
        <p:txBody>
          <a:bodyPr anchorCtr="0" anchor="ctr" bIns="45700" lIns="91425" spcFirstLastPara="1" rIns="91425" wrap="square" tIns="45700">
            <a:spAutoFit/>
          </a:bodyPr>
          <a:lstStyle/>
          <a:p>
            <a:pPr indent="-177800" lvl="0" marL="171450" marR="0" rtl="0" algn="just">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If the connector could be inserted either way or work if it was asymmetrical, like the mini USB connector in Photo A., which plugs into B.</a:t>
            </a:r>
            <a:r>
              <a:rPr b="0" i="0" lang="en-US" sz="28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0"/>
          <p:cNvSpPr txBox="1"/>
          <p:nvPr>
            <p:ph type="title"/>
          </p:nvPr>
        </p:nvSpPr>
        <p:spPr>
          <a:xfrm>
            <a:off x="628650" y="365126"/>
            <a:ext cx="7886700" cy="67210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92929"/>
              </a:buClr>
              <a:buSzPct val="100000"/>
              <a:buFont typeface="Arial"/>
              <a:buNone/>
            </a:pPr>
            <a:r>
              <a:rPr i="0" lang="en-US" sz="3100">
                <a:solidFill>
                  <a:srgbClr val="292929"/>
                </a:solidFill>
                <a:latin typeface="Arial"/>
                <a:ea typeface="Arial"/>
                <a:cs typeface="Arial"/>
                <a:sym typeface="Arial"/>
              </a:rPr>
              <a:t>Hidden affordance</a:t>
            </a:r>
            <a:br>
              <a:rPr b="1" i="0" lang="en-US">
                <a:solidFill>
                  <a:srgbClr val="292929"/>
                </a:solidFill>
                <a:latin typeface="Arial"/>
                <a:ea typeface="Arial"/>
                <a:cs typeface="Arial"/>
                <a:sym typeface="Arial"/>
              </a:rPr>
            </a:br>
            <a:endParaRPr/>
          </a:p>
        </p:txBody>
      </p:sp>
      <p:sp>
        <p:nvSpPr>
          <p:cNvPr id="637" name="Google Shape;637;p70"/>
          <p:cNvSpPr txBox="1"/>
          <p:nvPr>
            <p:ph idx="1" type="body"/>
          </p:nvPr>
        </p:nvSpPr>
        <p:spPr>
          <a:xfrm>
            <a:off x="899592" y="4149080"/>
            <a:ext cx="7886700" cy="2160240"/>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rgbClr val="292929"/>
              </a:buClr>
              <a:buSzPts val="2400"/>
              <a:buChar char="•"/>
            </a:pPr>
            <a:r>
              <a:rPr b="0" i="0" lang="en-US">
                <a:solidFill>
                  <a:srgbClr val="292929"/>
                </a:solidFill>
                <a:latin typeface="Arial"/>
                <a:ea typeface="Arial"/>
                <a:cs typeface="Arial"/>
                <a:sym typeface="Arial"/>
              </a:rPr>
              <a:t>The thing is not perceivable or available until the user interacts with it.</a:t>
            </a:r>
            <a:endParaRPr/>
          </a:p>
          <a:p>
            <a:pPr indent="-171450" lvl="0" marL="171450" rtl="0" algn="just">
              <a:lnSpc>
                <a:spcPct val="90000"/>
              </a:lnSpc>
              <a:spcBef>
                <a:spcPts val="750"/>
              </a:spcBef>
              <a:spcAft>
                <a:spcPts val="0"/>
              </a:spcAft>
              <a:buClr>
                <a:srgbClr val="292929"/>
              </a:buClr>
              <a:buSzPts val="2400"/>
              <a:buChar char="•"/>
            </a:pPr>
            <a:r>
              <a:rPr b="0" i="0" lang="en-US">
                <a:solidFill>
                  <a:srgbClr val="292929"/>
                </a:solidFill>
                <a:latin typeface="Arial"/>
                <a:ea typeface="Arial"/>
                <a:cs typeface="Arial"/>
                <a:sym typeface="Arial"/>
              </a:rPr>
              <a:t>A classic example is the ghost button, which I see missed all the time by users. Almost invisible until you serendipitously stumble upon it or hover over it and then you can use the interface. </a:t>
            </a:r>
            <a:endParaRPr/>
          </a:p>
          <a:p>
            <a:pPr indent="0" lvl="0" marL="0" rtl="0" algn="l">
              <a:lnSpc>
                <a:spcPct val="90000"/>
              </a:lnSpc>
              <a:spcBef>
                <a:spcPts val="750"/>
              </a:spcBef>
              <a:spcAft>
                <a:spcPts val="0"/>
              </a:spcAft>
              <a:buClr>
                <a:schemeClr val="dk1"/>
              </a:buClr>
              <a:buSzPts val="2400"/>
              <a:buNone/>
            </a:pPr>
            <a:r>
              <a:t/>
            </a:r>
            <a:endParaRPr/>
          </a:p>
        </p:txBody>
      </p:sp>
      <p:pic>
        <p:nvPicPr>
          <p:cNvPr descr="Two buttons. One is a ghost or outline button, with the text label “might be a button”. One is a solid state button with the text label “is a button”. Annotation says “ghost buttons can hide functionality from users”" id="638" name="Google Shape;638;p70"/>
          <p:cNvPicPr preferRelativeResize="0"/>
          <p:nvPr/>
        </p:nvPicPr>
        <p:blipFill rotWithShape="1">
          <a:blip r:embed="rId3">
            <a:alphaModFix/>
          </a:blip>
          <a:srcRect b="0" l="0" r="0" t="0"/>
          <a:stretch/>
        </p:blipFill>
        <p:spPr>
          <a:xfrm>
            <a:off x="628650" y="836712"/>
            <a:ext cx="8334375" cy="306481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Feedback</a:t>
            </a:r>
            <a:endParaRPr/>
          </a:p>
        </p:txBody>
      </p:sp>
      <p:sp>
        <p:nvSpPr>
          <p:cNvPr id="644" name="Google Shape;644;p71"/>
          <p:cNvSpPr txBox="1"/>
          <p:nvPr>
            <p:ph idx="1" type="body"/>
          </p:nvPr>
        </p:nvSpPr>
        <p:spPr>
          <a:xfrm>
            <a:off x="628650" y="1844824"/>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When a user finally takes an action or interacts with our product, they often get an immediate reward of more content or a completed task. </a:t>
            </a:r>
            <a:endParaRPr/>
          </a:p>
          <a:p>
            <a:pPr indent="-177800" lvl="0" marL="171450" rtl="0" algn="just">
              <a:lnSpc>
                <a:spcPct val="90000"/>
              </a:lnSpc>
              <a:spcBef>
                <a:spcPts val="750"/>
              </a:spcBef>
              <a:spcAft>
                <a:spcPts val="0"/>
              </a:spcAft>
              <a:buClr>
                <a:srgbClr val="223C50"/>
              </a:buClr>
              <a:buSzPts val="2800"/>
              <a:buFont typeface="Noto Sans Symbols"/>
              <a:buChar char="⮚"/>
            </a:pPr>
            <a:r>
              <a:rPr b="1" i="0" lang="en-US" sz="2800">
                <a:solidFill>
                  <a:srgbClr val="223C50"/>
                </a:solidFill>
                <a:latin typeface="Oswald"/>
                <a:ea typeface="Oswald"/>
                <a:cs typeface="Oswald"/>
                <a:sym typeface="Oswald"/>
              </a:rPr>
              <a:t>A well designed user experience offers us feedback that keeps us reassured we are on track. </a:t>
            </a:r>
            <a:endParaRPr/>
          </a:p>
          <a:p>
            <a:pPr indent="-177800" lvl="0" marL="171450" rtl="0" algn="just">
              <a:lnSpc>
                <a:spcPct val="90000"/>
              </a:lnSpc>
              <a:spcBef>
                <a:spcPts val="75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Digitally, feedback appears in the form of loading bars, error messages, vibrations, etc.</a:t>
            </a:r>
            <a:endParaRPr/>
          </a:p>
          <a:p>
            <a:pPr indent="0" lvl="0" marL="171450" rtl="0" algn="just">
              <a:lnSpc>
                <a:spcPct val="90000"/>
              </a:lnSpc>
              <a:spcBef>
                <a:spcPts val="750"/>
              </a:spcBef>
              <a:spcAft>
                <a:spcPts val="0"/>
              </a:spcAft>
              <a:buClr>
                <a:schemeClr val="dk1"/>
              </a:buClr>
              <a:buSzPts val="2800"/>
              <a:buFont typeface="Noto Sans Symbols"/>
              <a:buNone/>
            </a:pPr>
            <a:r>
              <a:t/>
            </a:r>
            <a:endParaRPr sz="2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650" name="Google Shape;650;p7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7800" lvl="0" marL="171450" rtl="0" algn="just">
              <a:lnSpc>
                <a:spcPct val="90000"/>
              </a:lnSpc>
              <a:spcBef>
                <a:spcPts val="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In a tangible example, if you’ve ever turned your car key in the ignition and heard the engine purr—that is great feedback, you know then to shift into drive.</a:t>
            </a:r>
            <a:endParaRPr/>
          </a:p>
          <a:p>
            <a:pPr indent="-177800" lvl="0" marL="171450" rtl="0" algn="just">
              <a:lnSpc>
                <a:spcPct val="90000"/>
              </a:lnSpc>
              <a:spcBef>
                <a:spcPts val="750"/>
              </a:spcBef>
              <a:spcAft>
                <a:spcPts val="0"/>
              </a:spcAft>
              <a:buClr>
                <a:srgbClr val="223C50"/>
              </a:buClr>
              <a:buSzPts val="2800"/>
              <a:buFont typeface="Noto Sans Symbols"/>
              <a:buChar char="⮚"/>
            </a:pPr>
            <a:r>
              <a:rPr b="0" i="0" lang="en-US" sz="2800">
                <a:solidFill>
                  <a:srgbClr val="223C50"/>
                </a:solidFill>
                <a:latin typeface="Oswald"/>
                <a:ea typeface="Oswald"/>
                <a:cs typeface="Oswald"/>
                <a:sym typeface="Oswald"/>
              </a:rPr>
              <a:t>Feedback is the error message you receive when you type in the wrong password; it’s the delightful pinging sound you hear when you’ve processed a payment in the app store.</a:t>
            </a:r>
            <a:endParaRPr sz="2800">
              <a:solidFill>
                <a:srgbClr val="223C50"/>
              </a:solidFill>
              <a:latin typeface="Oswald"/>
              <a:ea typeface="Oswald"/>
              <a:cs typeface="Oswald"/>
              <a:sym typeface="Oswa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descr="Screenshot of a podcast downloading with a progress wheel" id="655" name="Google Shape;655;p73"/>
          <p:cNvPicPr preferRelativeResize="0"/>
          <p:nvPr>
            <p:ph idx="1" type="body"/>
          </p:nvPr>
        </p:nvPicPr>
        <p:blipFill rotWithShape="1">
          <a:blip r:embed="rId3">
            <a:alphaModFix/>
          </a:blip>
          <a:srcRect b="0" l="0" r="0" t="0"/>
          <a:stretch/>
        </p:blipFill>
        <p:spPr>
          <a:xfrm>
            <a:off x="2086050" y="241069"/>
            <a:ext cx="4608511" cy="4541167"/>
          </a:xfrm>
          <a:prstGeom prst="rect">
            <a:avLst/>
          </a:prstGeom>
          <a:noFill/>
          <a:ln>
            <a:noFill/>
          </a:ln>
        </p:spPr>
      </p:pic>
      <p:sp>
        <p:nvSpPr>
          <p:cNvPr id="656" name="Google Shape;656;p73"/>
          <p:cNvSpPr txBox="1"/>
          <p:nvPr/>
        </p:nvSpPr>
        <p:spPr>
          <a:xfrm>
            <a:off x="467544" y="4869160"/>
            <a:ext cx="8208912" cy="193899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223C50"/>
              </a:buClr>
              <a:buSzPts val="2400"/>
              <a:buFont typeface="Noto Sans Symbols"/>
              <a:buChar char="✔"/>
            </a:pPr>
            <a:r>
              <a:rPr b="0" i="0" lang="en-US" sz="2400">
                <a:solidFill>
                  <a:srgbClr val="223C50"/>
                </a:solidFill>
                <a:latin typeface="Oswald"/>
                <a:ea typeface="Oswald"/>
                <a:cs typeface="Oswald"/>
                <a:sym typeface="Oswald"/>
              </a:rPr>
              <a:t>Feedback reassures us that we are making progress. </a:t>
            </a:r>
            <a:endParaRPr/>
          </a:p>
          <a:p>
            <a:pPr indent="-285750" lvl="0" marL="285750" marR="0" rtl="0" algn="just">
              <a:spcBef>
                <a:spcPts val="0"/>
              </a:spcBef>
              <a:spcAft>
                <a:spcPts val="0"/>
              </a:spcAft>
              <a:buClr>
                <a:srgbClr val="223C50"/>
              </a:buClr>
              <a:buSzPts val="2400"/>
              <a:buFont typeface="Noto Sans Symbols"/>
              <a:buChar char="✔"/>
            </a:pPr>
            <a:r>
              <a:rPr b="0" i="0" lang="en-US" sz="2400">
                <a:solidFill>
                  <a:srgbClr val="223C50"/>
                </a:solidFill>
                <a:latin typeface="Oswald"/>
                <a:ea typeface="Oswald"/>
                <a:cs typeface="Oswald"/>
                <a:sym typeface="Oswald"/>
              </a:rPr>
              <a:t>For example, when downloading a podcast, if you didn’t see any type of loading bar you might assume that the content isn’t yours yet or that the app doesn’t allow downloading. </a:t>
            </a:r>
            <a:endParaRPr sz="24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pic>
        <p:nvPicPr>
          <p:cNvPr descr="Screenshot of a Gmail notification serving as feedback to confirm message was deleted" id="662" name="Google Shape;662;p74"/>
          <p:cNvPicPr preferRelativeResize="0"/>
          <p:nvPr>
            <p:ph idx="1" type="body"/>
          </p:nvPr>
        </p:nvPicPr>
        <p:blipFill rotWithShape="1">
          <a:blip r:embed="rId3">
            <a:alphaModFix/>
          </a:blip>
          <a:srcRect b="0" l="0" r="0" t="0"/>
          <a:stretch/>
        </p:blipFill>
        <p:spPr>
          <a:xfrm>
            <a:off x="762000" y="2096294"/>
            <a:ext cx="7620000" cy="3810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descr="The design of feedback in digital products | by Freda Higgs | UX Collective" id="668" name="Google Shape;668;p7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69" name="Google Shape;669;p75"/>
          <p:cNvPicPr preferRelativeResize="0"/>
          <p:nvPr>
            <p:ph idx="1" type="body"/>
          </p:nvPr>
        </p:nvPicPr>
        <p:blipFill rotWithShape="1">
          <a:blip r:embed="rId3">
            <a:alphaModFix/>
          </a:blip>
          <a:srcRect b="0" l="0" r="0" t="0"/>
          <a:stretch/>
        </p:blipFill>
        <p:spPr>
          <a:xfrm>
            <a:off x="1647268" y="1825625"/>
            <a:ext cx="5849463" cy="435133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92929"/>
              </a:buClr>
              <a:buSzPts val="4000"/>
              <a:buFont typeface="Arial"/>
              <a:buNone/>
            </a:pPr>
            <a:r>
              <a:rPr b="1" i="0" lang="en-US">
                <a:solidFill>
                  <a:srgbClr val="292929"/>
                </a:solidFill>
                <a:latin typeface="Arial"/>
                <a:ea typeface="Arial"/>
                <a:cs typeface="Arial"/>
                <a:sym typeface="Arial"/>
              </a:rPr>
              <a:t>Visibility</a:t>
            </a:r>
            <a:endParaRPr/>
          </a:p>
        </p:txBody>
      </p:sp>
      <p:sp>
        <p:nvSpPr>
          <p:cNvPr id="675" name="Google Shape;675;p7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Font typeface="Noto Sans Symbols"/>
              <a:buChar char="⮚"/>
            </a:pPr>
            <a:r>
              <a:rPr lang="en-US"/>
              <a:t>Visibility is the basic principle that the more visible an element is, the more likely users will know about them and how to use them.</a:t>
            </a:r>
            <a:endParaRPr/>
          </a:p>
          <a:p>
            <a:pPr indent="-171450" lvl="0" marL="171450" rtl="0" algn="just">
              <a:lnSpc>
                <a:spcPct val="90000"/>
              </a:lnSpc>
              <a:spcBef>
                <a:spcPts val="75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Equally important is the opposite: when something is out of sight, it’s difficult to know about and use.</a:t>
            </a:r>
            <a:endParaRPr/>
          </a:p>
          <a:p>
            <a:pPr indent="-171450" lvl="0" marL="171450" rtl="0" algn="just">
              <a:lnSpc>
                <a:spcPct val="90000"/>
              </a:lnSpc>
              <a:spcBef>
                <a:spcPts val="75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The skill in applying this principle is realizing that you can’t make everything visible, because it’ll ultimately clutter the interface but instead need to prioritize what interface elements are by far the most important for the user experience and prioritize their visibility.</a:t>
            </a:r>
            <a:endParaRPr/>
          </a:p>
          <a:p>
            <a:pPr indent="0" lvl="0" marL="0" rtl="0" algn="l">
              <a:lnSpc>
                <a:spcPct val="90000"/>
              </a:lnSpc>
              <a:spcBef>
                <a:spcPts val="750"/>
              </a:spcBef>
              <a:spcAft>
                <a:spcPts val="0"/>
              </a:spcAft>
              <a:buClr>
                <a:schemeClr val="dk1"/>
              </a:buClr>
              <a:buSzPts val="2400"/>
              <a:buNone/>
            </a:pPr>
            <a:r>
              <a:t/>
            </a:r>
            <a:endParaRPr b="0" i="0">
              <a:solidFill>
                <a:srgbClr val="29292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681" name="Google Shape;681;p7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The trade-off between hamburger side-bar menus and tab-bar menus in mobile applications is a very recent design debate centered around this very principle of visibility. </a:t>
            </a:r>
            <a:endParaRPr/>
          </a:p>
          <a:p>
            <a:pPr indent="-171450" lvl="0" marL="171450" rtl="0" algn="just">
              <a:lnSpc>
                <a:spcPct val="90000"/>
              </a:lnSpc>
              <a:spcBef>
                <a:spcPts val="75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While the hamburger menu provides a convenient place to store a variety of menu items in a mobile app, it comes at a huge disadvantage: the lack of visibility of the contained menu items.</a:t>
            </a:r>
            <a:endParaRPr/>
          </a:p>
          <a:p>
            <a:pPr indent="-171450" lvl="0" marL="171450" rtl="0" algn="just">
              <a:lnSpc>
                <a:spcPct val="90000"/>
              </a:lnSpc>
              <a:spcBef>
                <a:spcPts val="75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 We’ve seen a shift in major apps like Facebook away from hamburger menus and back toward tab-bar menus to improve the visibility of their key experiences.</a:t>
            </a:r>
            <a:endParaRPr/>
          </a:p>
          <a:p>
            <a:pPr indent="0" lvl="0" marL="0" rtl="0" algn="l">
              <a:lnSpc>
                <a:spcPct val="90000"/>
              </a:lnSpc>
              <a:spcBef>
                <a:spcPts val="750"/>
              </a:spcBef>
              <a:spcAft>
                <a:spcPts val="0"/>
              </a:spcAft>
              <a:buClr>
                <a:schemeClr val="dk1"/>
              </a:buClr>
              <a:buSzPts val="24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pic>
        <p:nvPicPr>
          <p:cNvPr id="687" name="Google Shape;687;p78"/>
          <p:cNvPicPr preferRelativeResize="0"/>
          <p:nvPr>
            <p:ph idx="1" type="body"/>
          </p:nvPr>
        </p:nvPicPr>
        <p:blipFill rotWithShape="1">
          <a:blip r:embed="rId3">
            <a:alphaModFix/>
          </a:blip>
          <a:srcRect b="0" l="0" r="0" t="0"/>
          <a:stretch/>
        </p:blipFill>
        <p:spPr>
          <a:xfrm>
            <a:off x="1331640" y="1844825"/>
            <a:ext cx="6336704" cy="414243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Mapping</a:t>
            </a:r>
            <a:endParaRPr/>
          </a:p>
        </p:txBody>
      </p:sp>
      <p:sp>
        <p:nvSpPr>
          <p:cNvPr id="693" name="Google Shape;693;p79"/>
          <p:cNvSpPr txBox="1"/>
          <p:nvPr>
            <p:ph idx="1" type="body"/>
          </p:nvPr>
        </p:nvSpPr>
        <p:spPr>
          <a:xfrm>
            <a:off x="628650" y="1340768"/>
            <a:ext cx="7886700" cy="4836195"/>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Mapping is about having a clear relationship between controls and the effect they have on the world. </a:t>
            </a:r>
            <a:endParaRPr/>
          </a:p>
          <a:p>
            <a:pPr indent="-171450" lvl="0" marL="171450" rtl="0" algn="just">
              <a:lnSpc>
                <a:spcPct val="90000"/>
              </a:lnSpc>
              <a:spcBef>
                <a:spcPts val="750"/>
              </a:spcBef>
              <a:spcAft>
                <a:spcPts val="0"/>
              </a:spcAft>
              <a:buClr>
                <a:srgbClr val="292929"/>
              </a:buClr>
              <a:buSzPts val="2400"/>
              <a:buFont typeface="Noto Sans Symbols"/>
              <a:buChar char="⮚"/>
            </a:pPr>
            <a:r>
              <a:rPr lang="en-US">
                <a:solidFill>
                  <a:srgbClr val="292929"/>
                </a:solidFill>
                <a:latin typeface="Arial"/>
                <a:ea typeface="Arial"/>
                <a:cs typeface="Arial"/>
                <a:sym typeface="Arial"/>
              </a:rPr>
              <a:t>M</a:t>
            </a:r>
            <a:r>
              <a:rPr b="0" i="0" lang="en-US">
                <a:solidFill>
                  <a:srgbClr val="292929"/>
                </a:solidFill>
                <a:latin typeface="Arial"/>
                <a:ea typeface="Arial"/>
                <a:cs typeface="Arial"/>
                <a:sym typeface="Arial"/>
              </a:rPr>
              <a:t>apping should be as natural as possible. </a:t>
            </a:r>
            <a:endParaRPr/>
          </a:p>
          <a:p>
            <a:pPr indent="-171450" lvl="0" marL="171450" rtl="0" algn="just">
              <a:lnSpc>
                <a:spcPct val="90000"/>
              </a:lnSpc>
              <a:spcBef>
                <a:spcPts val="75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Stove tops are a great example . When you see the first image, the mapping is not very clear because it’s difficult to determine which control operates each burner. Versus the second image, it’s far clearer the control that controls each burner, which has a better mapping.</a:t>
            </a:r>
            <a:endParaRPr/>
          </a:p>
        </p:txBody>
      </p:sp>
      <p:pic>
        <p:nvPicPr>
          <p:cNvPr id="694" name="Google Shape;694;p79"/>
          <p:cNvPicPr preferRelativeResize="0"/>
          <p:nvPr/>
        </p:nvPicPr>
        <p:blipFill rotWithShape="1">
          <a:blip r:embed="rId3">
            <a:alphaModFix/>
          </a:blip>
          <a:srcRect b="0" l="0" r="0" t="0"/>
          <a:stretch/>
        </p:blipFill>
        <p:spPr>
          <a:xfrm>
            <a:off x="1115616" y="4653136"/>
            <a:ext cx="6429375" cy="19442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		</a:t>
            </a:r>
            <a:r>
              <a:rPr lang="en-US">
                <a:solidFill>
                  <a:srgbClr val="548135"/>
                </a:solidFill>
              </a:rPr>
              <a:t>Good design</a:t>
            </a:r>
            <a:endParaRPr/>
          </a:p>
        </p:txBody>
      </p:sp>
      <p:sp>
        <p:nvSpPr>
          <p:cNvPr id="147" name="Google Shape;147;p8"/>
          <p:cNvSpPr txBox="1"/>
          <p:nvPr>
            <p:ph idx="1" type="body"/>
          </p:nvPr>
        </p:nvSpPr>
        <p:spPr>
          <a:xfrm>
            <a:off x="457200" y="1600200"/>
            <a:ext cx="4330824"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latin typeface="Arial"/>
                <a:ea typeface="Arial"/>
                <a:cs typeface="Arial"/>
                <a:sym typeface="Arial"/>
              </a:rPr>
              <a:t>Why is the TiVo remote much better designed than standard remote controls?</a:t>
            </a:r>
            <a:endParaRPr/>
          </a:p>
          <a:p>
            <a:pPr indent="-171450" lvl="1" marL="514350" rtl="0" algn="l">
              <a:lnSpc>
                <a:spcPct val="90000"/>
              </a:lnSpc>
              <a:spcBef>
                <a:spcPts val="375"/>
              </a:spcBef>
              <a:spcAft>
                <a:spcPts val="0"/>
              </a:spcAft>
              <a:buClr>
                <a:schemeClr val="dk1"/>
              </a:buClr>
              <a:buSzPts val="2400"/>
              <a:buFont typeface="Arial"/>
              <a:buChar char="•"/>
            </a:pPr>
            <a:r>
              <a:rPr lang="en-US" sz="2400">
                <a:solidFill>
                  <a:schemeClr val="dk1"/>
                </a:solidFill>
                <a:latin typeface="Arial"/>
                <a:ea typeface="Arial"/>
                <a:cs typeface="Arial"/>
                <a:sym typeface="Arial"/>
              </a:rPr>
              <a:t>Peanut shaped to fit in hand</a:t>
            </a:r>
            <a:endParaRPr/>
          </a:p>
          <a:p>
            <a:pPr indent="-171450" lvl="1" marL="514350" rtl="0" algn="l">
              <a:lnSpc>
                <a:spcPct val="90000"/>
              </a:lnSpc>
              <a:spcBef>
                <a:spcPts val="375"/>
              </a:spcBef>
              <a:spcAft>
                <a:spcPts val="0"/>
              </a:spcAft>
              <a:buClr>
                <a:schemeClr val="dk1"/>
              </a:buClr>
              <a:buSzPts val="2400"/>
              <a:buFont typeface="Arial"/>
              <a:buChar char="•"/>
            </a:pPr>
            <a:r>
              <a:rPr lang="en-US" sz="2400">
                <a:solidFill>
                  <a:schemeClr val="dk1"/>
                </a:solidFill>
                <a:latin typeface="Arial"/>
                <a:ea typeface="Arial"/>
                <a:cs typeface="Arial"/>
                <a:sym typeface="Arial"/>
              </a:rPr>
              <a:t>Logical layout and color-coded, distinctive buttons</a:t>
            </a:r>
            <a:endParaRPr/>
          </a:p>
          <a:p>
            <a:pPr indent="-171450" lvl="1" marL="514350" rtl="0" algn="l">
              <a:lnSpc>
                <a:spcPct val="90000"/>
              </a:lnSpc>
              <a:spcBef>
                <a:spcPts val="375"/>
              </a:spcBef>
              <a:spcAft>
                <a:spcPts val="0"/>
              </a:spcAft>
              <a:buClr>
                <a:schemeClr val="dk1"/>
              </a:buClr>
              <a:buSzPts val="2400"/>
              <a:buFont typeface="Arial"/>
              <a:buChar char="•"/>
            </a:pPr>
            <a:r>
              <a:rPr lang="en-US" sz="2400">
                <a:solidFill>
                  <a:schemeClr val="dk1"/>
                </a:solidFill>
                <a:latin typeface="Arial"/>
                <a:ea typeface="Arial"/>
                <a:cs typeface="Arial"/>
                <a:sym typeface="Arial"/>
              </a:rPr>
              <a:t>Easy-to-locate buttons</a:t>
            </a:r>
            <a:endParaRPr/>
          </a:p>
          <a:p>
            <a:pPr indent="0" lvl="1" marL="457200" rtl="0" algn="l">
              <a:lnSpc>
                <a:spcPct val="90000"/>
              </a:lnSpc>
              <a:spcBef>
                <a:spcPts val="375"/>
              </a:spcBef>
              <a:spcAft>
                <a:spcPts val="0"/>
              </a:spcAft>
              <a:buClr>
                <a:schemeClr val="dk1"/>
              </a:buClr>
              <a:buSzPts val="2400"/>
              <a:buNone/>
            </a:pPr>
            <a:r>
              <a:t/>
            </a:r>
            <a:endParaRPr sz="2400"/>
          </a:p>
          <a:p>
            <a:pPr indent="0" lvl="1" marL="457200" rtl="0" algn="l">
              <a:lnSpc>
                <a:spcPct val="90000"/>
              </a:lnSpc>
              <a:spcBef>
                <a:spcPts val="375"/>
              </a:spcBef>
              <a:spcAft>
                <a:spcPts val="0"/>
              </a:spcAft>
              <a:buClr>
                <a:schemeClr val="dk1"/>
              </a:buClr>
              <a:buSzPts val="2000"/>
              <a:buNone/>
            </a:pPr>
            <a:r>
              <a:t/>
            </a:r>
            <a:endParaRPr sz="2000">
              <a:solidFill>
                <a:schemeClr val="dk1"/>
              </a:solidFill>
            </a:endParaRPr>
          </a:p>
        </p:txBody>
      </p:sp>
      <p:pic>
        <p:nvPicPr>
          <p:cNvPr descr="Illustration of a TiVo remote control." id="148" name="Google Shape;148;p8"/>
          <p:cNvPicPr preferRelativeResize="0"/>
          <p:nvPr>
            <p:ph idx="2" type="body"/>
          </p:nvPr>
        </p:nvPicPr>
        <p:blipFill rotWithShape="1">
          <a:blip r:embed="rId3">
            <a:alphaModFix/>
          </a:blip>
          <a:srcRect b="0" l="0" r="0" t="0"/>
          <a:stretch/>
        </p:blipFill>
        <p:spPr>
          <a:xfrm>
            <a:off x="5692393" y="1825625"/>
            <a:ext cx="1759713" cy="4351338"/>
          </a:xfrm>
          <a:prstGeom prst="rect">
            <a:avLst/>
          </a:prstGeom>
          <a:noFill/>
          <a:ln>
            <a:noFill/>
          </a:ln>
        </p:spPr>
      </p:pic>
      <p:sp>
        <p:nvSpPr>
          <p:cNvPr id="149" name="Google Shape;149;p8"/>
          <p:cNvSpPr txBox="1"/>
          <p:nvPr/>
        </p:nvSpPr>
        <p:spPr>
          <a:xfrm>
            <a:off x="6553200" y="6376243"/>
            <a:ext cx="21336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sz="1200">
              <a:solidFill>
                <a:srgbClr val="54813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700" name="Google Shape;700;p8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92929"/>
              </a:buClr>
              <a:buSzPts val="2400"/>
              <a:buFont typeface="Noto Sans Symbols"/>
              <a:buChar char="⮚"/>
            </a:pPr>
            <a:r>
              <a:rPr b="0" i="0" lang="en-US">
                <a:solidFill>
                  <a:srgbClr val="292929"/>
                </a:solidFill>
                <a:latin typeface="Arial"/>
                <a:ea typeface="Arial"/>
                <a:cs typeface="Arial"/>
                <a:sym typeface="Arial"/>
              </a:rPr>
              <a:t>This slider also has a strong mapping, since it’s clear moving it to the right will increase it’s value versus moving it to the left will decrease it.</a:t>
            </a:r>
            <a:endParaRPr/>
          </a:p>
          <a:p>
            <a:pPr indent="0" lvl="0" marL="0" rtl="0" algn="l">
              <a:lnSpc>
                <a:spcPct val="90000"/>
              </a:lnSpc>
              <a:spcBef>
                <a:spcPts val="750"/>
              </a:spcBef>
              <a:spcAft>
                <a:spcPts val="0"/>
              </a:spcAft>
              <a:buClr>
                <a:schemeClr val="dk1"/>
              </a:buClr>
              <a:buSzPts val="2400"/>
              <a:buNone/>
            </a:pPr>
            <a:r>
              <a:t/>
            </a:r>
            <a:endParaRPr/>
          </a:p>
        </p:txBody>
      </p:sp>
      <p:pic>
        <p:nvPicPr>
          <p:cNvPr id="701" name="Google Shape;701;p80"/>
          <p:cNvPicPr preferRelativeResize="0"/>
          <p:nvPr/>
        </p:nvPicPr>
        <p:blipFill rotWithShape="1">
          <a:blip r:embed="rId3">
            <a:alphaModFix/>
          </a:blip>
          <a:srcRect b="0" l="0" r="0" t="0"/>
          <a:stretch/>
        </p:blipFill>
        <p:spPr>
          <a:xfrm>
            <a:off x="1619672" y="3501008"/>
            <a:ext cx="5688632" cy="100874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ERGONOMICS</a:t>
            </a:r>
            <a:br>
              <a:rPr lang="en-US"/>
            </a:br>
            <a:endParaRPr/>
          </a:p>
        </p:txBody>
      </p:sp>
      <p:sp>
        <p:nvSpPr>
          <p:cNvPr id="707" name="Google Shape;707;p81"/>
          <p:cNvSpPr txBox="1"/>
          <p:nvPr>
            <p:ph idx="1" type="body"/>
          </p:nvPr>
        </p:nvSpPr>
        <p:spPr>
          <a:xfrm>
            <a:off x="628650" y="1052896"/>
            <a:ext cx="7886700" cy="4351338"/>
          </a:xfrm>
          <a:prstGeom prst="rect">
            <a:avLst/>
          </a:prstGeom>
          <a:noFill/>
          <a:ln>
            <a:noFill/>
          </a:ln>
        </p:spPr>
        <p:txBody>
          <a:bodyPr anchorCtr="0" anchor="t" bIns="45700" lIns="91425" spcFirstLastPara="1" rIns="91425" wrap="square" tIns="45700">
            <a:noAutofit/>
          </a:bodyPr>
          <a:lstStyle/>
          <a:p>
            <a:pPr indent="-171450" lvl="0" marL="171450" rtl="0" algn="just">
              <a:lnSpc>
                <a:spcPct val="90000"/>
              </a:lnSpc>
              <a:spcBef>
                <a:spcPts val="0"/>
              </a:spcBef>
              <a:spcAft>
                <a:spcPts val="0"/>
              </a:spcAft>
              <a:buClr>
                <a:srgbClr val="4A4A4A"/>
              </a:buClr>
              <a:buSzPts val="2400"/>
              <a:buFont typeface="Noto Sans Symbols"/>
              <a:buChar char="❖"/>
            </a:pPr>
            <a:r>
              <a:rPr b="1" i="0" lang="en-US">
                <a:solidFill>
                  <a:srgbClr val="4A4A4A"/>
                </a:solidFill>
                <a:latin typeface="Calibri"/>
                <a:ea typeface="Calibri"/>
                <a:cs typeface="Calibri"/>
                <a:sym typeface="Calibri"/>
              </a:rPr>
              <a:t>Ergonomics</a:t>
            </a:r>
            <a:r>
              <a:rPr b="0" i="0" lang="en-US">
                <a:solidFill>
                  <a:srgbClr val="4A4A4A"/>
                </a:solidFill>
                <a:latin typeface="Calibri"/>
                <a:ea typeface="Calibri"/>
                <a:cs typeface="Calibri"/>
                <a:sym typeface="Calibri"/>
              </a:rPr>
              <a:t> is about ensuring a good fit between people and the things they interact with. </a:t>
            </a:r>
            <a:endParaRPr/>
          </a:p>
          <a:p>
            <a:pPr indent="-171450" lvl="0" marL="171450" rtl="0" algn="just">
              <a:lnSpc>
                <a:spcPct val="90000"/>
              </a:lnSpc>
              <a:spcBef>
                <a:spcPts val="750"/>
              </a:spcBef>
              <a:spcAft>
                <a:spcPts val="0"/>
              </a:spcAft>
              <a:buClr>
                <a:srgbClr val="4A4A4A"/>
              </a:buClr>
              <a:buSzPts val="2400"/>
              <a:buFont typeface="Noto Sans Symbols"/>
              <a:buChar char="❖"/>
            </a:pPr>
            <a:r>
              <a:rPr lang="en-US">
                <a:solidFill>
                  <a:srgbClr val="4A4A4A"/>
                </a:solidFill>
                <a:latin typeface="Calibri"/>
                <a:ea typeface="Calibri"/>
                <a:cs typeface="Calibri"/>
                <a:sym typeface="Calibri"/>
              </a:rPr>
              <a:t>E</a:t>
            </a:r>
            <a:r>
              <a:rPr b="0" i="0" lang="en-US">
                <a:solidFill>
                  <a:srgbClr val="4A4A4A"/>
                </a:solidFill>
                <a:latin typeface="Calibri"/>
                <a:ea typeface="Calibri"/>
                <a:cs typeface="Calibri"/>
                <a:sym typeface="Calibri"/>
              </a:rPr>
              <a:t>rgonomics should be considered in the design of every product, system or environment.</a:t>
            </a:r>
            <a:endParaRPr/>
          </a:p>
          <a:p>
            <a:pPr indent="-171450" lvl="0" marL="171450" rtl="0" algn="just">
              <a:lnSpc>
                <a:spcPct val="90000"/>
              </a:lnSpc>
              <a:spcBef>
                <a:spcPts val="750"/>
              </a:spcBef>
              <a:spcAft>
                <a:spcPts val="0"/>
              </a:spcAft>
              <a:buClr>
                <a:srgbClr val="4A4A4A"/>
              </a:buClr>
              <a:buSzPts val="2400"/>
              <a:buFont typeface="Noto Sans Symbols"/>
              <a:buChar char="❖"/>
            </a:pPr>
            <a:r>
              <a:rPr b="0" i="0" lang="en-US">
                <a:solidFill>
                  <a:srgbClr val="4A4A4A"/>
                </a:solidFill>
                <a:latin typeface="Calibri"/>
                <a:ea typeface="Calibri"/>
                <a:cs typeface="Calibri"/>
                <a:sym typeface="Calibri"/>
              </a:rPr>
              <a:t>Ergonomists can help you to identify which </a:t>
            </a:r>
            <a:r>
              <a:rPr b="1" i="0" lang="en-US">
                <a:solidFill>
                  <a:srgbClr val="4A4A4A"/>
                </a:solidFill>
                <a:latin typeface="Calibri"/>
                <a:ea typeface="Calibri"/>
                <a:cs typeface="Calibri"/>
                <a:sym typeface="Calibri"/>
              </a:rPr>
              <a:t>user characteristics</a:t>
            </a:r>
            <a:r>
              <a:rPr b="0" i="0" lang="en-US">
                <a:solidFill>
                  <a:srgbClr val="4A4A4A"/>
                </a:solidFill>
                <a:latin typeface="Calibri"/>
                <a:ea typeface="Calibri"/>
                <a:cs typeface="Calibri"/>
                <a:sym typeface="Calibri"/>
              </a:rPr>
              <a:t> you should take into account during your design process.</a:t>
            </a:r>
            <a:endParaRPr b="0" i="0">
              <a:latin typeface="Calibri"/>
              <a:ea typeface="Calibri"/>
              <a:cs typeface="Calibri"/>
              <a:sym typeface="Calibri"/>
            </a:endParaRPr>
          </a:p>
          <a:p>
            <a:pPr indent="-171450" lvl="0" marL="171450" rtl="0" algn="just">
              <a:lnSpc>
                <a:spcPct val="90000"/>
              </a:lnSpc>
              <a:spcBef>
                <a:spcPts val="750"/>
              </a:spcBef>
              <a:spcAft>
                <a:spcPts val="0"/>
              </a:spcAft>
              <a:buClr>
                <a:schemeClr val="dk1"/>
              </a:buClr>
              <a:buSzPts val="2400"/>
              <a:buFont typeface="Noto Sans Symbols"/>
              <a:buChar char="❖"/>
            </a:pPr>
            <a:r>
              <a:rPr b="0" i="0" lang="en-US">
                <a:latin typeface="Calibri"/>
                <a:ea typeface="Calibri"/>
                <a:cs typeface="Calibri"/>
                <a:sym typeface="Calibri"/>
              </a:rPr>
              <a:t>As ergonomists, our goal is to influence the design of man-machine systems so that human capabilities and limitations are considered from the early stages of the design process, and are accounted for in the final design.</a:t>
            </a:r>
            <a:endParaRPr/>
          </a:p>
          <a:p>
            <a:pPr indent="-171450" lvl="0" marL="171450" rtl="0" algn="just">
              <a:lnSpc>
                <a:spcPct val="90000"/>
              </a:lnSpc>
              <a:spcBef>
                <a:spcPts val="750"/>
              </a:spcBef>
              <a:spcAft>
                <a:spcPts val="0"/>
              </a:spcAft>
              <a:buClr>
                <a:schemeClr val="dk1"/>
              </a:buClr>
              <a:buSzPts val="2400"/>
              <a:buFont typeface="Noto Sans Symbols"/>
              <a:buChar char="❖"/>
            </a:pPr>
            <a:r>
              <a:rPr b="0" i="0" lang="en-US">
                <a:latin typeface="Calibri"/>
                <a:ea typeface="Calibri"/>
                <a:cs typeface="Calibri"/>
                <a:sym typeface="Calibri"/>
              </a:rPr>
              <a:t> </a:t>
            </a:r>
            <a:r>
              <a:rPr lang="en-US">
                <a:latin typeface="Calibri"/>
                <a:ea typeface="Calibri"/>
                <a:cs typeface="Calibri"/>
                <a:sym typeface="Calibri"/>
              </a:rPr>
              <a:t>K</a:t>
            </a:r>
            <a:r>
              <a:rPr b="0" i="0" lang="en-US">
                <a:latin typeface="Calibri"/>
                <a:ea typeface="Calibri"/>
                <a:cs typeface="Calibri"/>
                <a:sym typeface="Calibri"/>
              </a:rPr>
              <a:t>nowledge and  experience, show  that a design that considers such issues will result in an optimal system that enhances productivity, safety and job satisfaction.</a:t>
            </a:r>
            <a:br>
              <a:rPr lang="en-US">
                <a:latin typeface="Calibri"/>
                <a:ea typeface="Calibri"/>
                <a:cs typeface="Calibri"/>
                <a:sym typeface="Calibri"/>
              </a:rPr>
            </a:b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713" name="Google Shape;713;p82"/>
          <p:cNvSpPr txBox="1"/>
          <p:nvPr>
            <p:ph idx="1" type="body"/>
          </p:nvPr>
        </p:nvSpPr>
        <p:spPr>
          <a:xfrm>
            <a:off x="628650" y="1556792"/>
            <a:ext cx="7886700" cy="4620171"/>
          </a:xfrm>
          <a:prstGeom prst="rect">
            <a:avLst/>
          </a:prstGeom>
          <a:noFill/>
          <a:ln>
            <a:noFill/>
          </a:ln>
        </p:spPr>
        <p:txBody>
          <a:bodyPr anchorCtr="0" anchor="t" bIns="45700" lIns="91425" spcFirstLastPara="1" rIns="91425" wrap="square" tIns="45700">
            <a:normAutofit fontScale="92500"/>
          </a:bodyPr>
          <a:lstStyle/>
          <a:p>
            <a:pPr indent="-171450" lvl="0" marL="171450" rtl="0" algn="just">
              <a:lnSpc>
                <a:spcPct val="90000"/>
              </a:lnSpc>
              <a:spcBef>
                <a:spcPts val="0"/>
              </a:spcBef>
              <a:spcAft>
                <a:spcPts val="0"/>
              </a:spcAft>
              <a:buClr>
                <a:srgbClr val="202122"/>
              </a:buClr>
              <a:buSzPct val="100000"/>
              <a:buFont typeface="Noto Sans Symbols"/>
              <a:buChar char="❖"/>
            </a:pPr>
            <a:r>
              <a:rPr b="1" i="0" lang="en-US">
                <a:solidFill>
                  <a:srgbClr val="202122"/>
                </a:solidFill>
                <a:latin typeface="Arial"/>
                <a:ea typeface="Arial"/>
                <a:cs typeface="Arial"/>
                <a:sym typeface="Arial"/>
              </a:rPr>
              <a:t>Soft ergonomics</a:t>
            </a:r>
            <a:r>
              <a:rPr b="0" i="0" lang="en-US">
                <a:solidFill>
                  <a:srgbClr val="202122"/>
                </a:solidFill>
                <a:latin typeface="Arial"/>
                <a:ea typeface="Arial"/>
                <a:cs typeface="Arial"/>
                <a:sym typeface="Arial"/>
              </a:rPr>
              <a:t> is the study of designing virtual interfaces that cater towards the wellness of the human body, its emotional and cognitive abilities.</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Soft ergonomics can be defined as the ability of any virtual interface(computer application, website, ATM options, parking meter etc.) to make it comfortable for the user to use the interface while working on the user's request.</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It tries to find a compromise between user expectations, system workflow and aesthetics.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Users from various cultural and technological background are exposed to a common interface. The interface developer seeks to ensure that the interface does not harm the user psychologically, physiologically or emotionally. </a:t>
            </a:r>
            <a:endParaRPr/>
          </a:p>
          <a:p>
            <a:pPr indent="0" lvl="0" marL="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719" name="Google Shape;719;p83"/>
          <p:cNvSpPr txBox="1"/>
          <p:nvPr>
            <p:ph idx="1" type="body"/>
          </p:nvPr>
        </p:nvSpPr>
        <p:spPr>
          <a:xfrm>
            <a:off x="628650" y="1412776"/>
            <a:ext cx="7886700" cy="489654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90000"/>
              </a:lnSpc>
              <a:spcBef>
                <a:spcPts val="0"/>
              </a:spcBef>
              <a:spcAft>
                <a:spcPts val="0"/>
              </a:spcAft>
              <a:buClr>
                <a:srgbClr val="202122"/>
              </a:buClr>
              <a:buSzPct val="100000"/>
              <a:buNone/>
            </a:pPr>
            <a:r>
              <a:rPr b="0" i="0" lang="en-US">
                <a:solidFill>
                  <a:srgbClr val="202122"/>
                </a:solidFill>
                <a:latin typeface="Arial"/>
                <a:ea typeface="Arial"/>
                <a:cs typeface="Arial"/>
                <a:sym typeface="Arial"/>
              </a:rPr>
              <a:t>Soft ergonomics generally takes into account the following human factors when building a virtual interface:</a:t>
            </a:r>
            <a:endParaRPr/>
          </a:p>
          <a:p>
            <a:pPr indent="0" lvl="0" marL="0" rtl="0" algn="just">
              <a:lnSpc>
                <a:spcPct val="90000"/>
              </a:lnSpc>
              <a:spcBef>
                <a:spcPts val="750"/>
              </a:spcBef>
              <a:spcAft>
                <a:spcPts val="0"/>
              </a:spcAft>
              <a:buClr>
                <a:srgbClr val="202122"/>
              </a:buClr>
              <a:buSzPct val="100000"/>
              <a:buNone/>
            </a:pPr>
            <a:r>
              <a:rPr b="0" i="0" lang="en-US">
                <a:solidFill>
                  <a:srgbClr val="202122"/>
                </a:solidFill>
                <a:latin typeface="Arial"/>
                <a:ea typeface="Arial"/>
                <a:cs typeface="Arial"/>
                <a:sym typeface="Arial"/>
              </a:rPr>
              <a:t>1. </a:t>
            </a:r>
            <a:r>
              <a:rPr b="1" i="0" lang="en-US">
                <a:solidFill>
                  <a:srgbClr val="202122"/>
                </a:solidFill>
                <a:latin typeface="Arial"/>
                <a:ea typeface="Arial"/>
                <a:cs typeface="Arial"/>
                <a:sym typeface="Arial"/>
              </a:rPr>
              <a:t>Physical Limitations</a:t>
            </a:r>
            <a:r>
              <a:rPr b="0" i="0" lang="en-US">
                <a:solidFill>
                  <a:srgbClr val="202122"/>
                </a:solidFill>
                <a:latin typeface="Arial"/>
                <a:ea typeface="Arial"/>
                <a:cs typeface="Arial"/>
                <a:sym typeface="Arial"/>
              </a:rPr>
              <a:t>: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Not all who use a virtual interface are physically equal.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If the designed interface only caters to right-handed individuals, or people within a certain height range, then the interface might need a redesign.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One of the leading discussion is with respect to visually impaired users.</a:t>
            </a:r>
            <a:endParaRPr/>
          </a:p>
          <a:p>
            <a:pPr indent="0" lvl="0" marL="0" rtl="0" algn="just">
              <a:lnSpc>
                <a:spcPct val="90000"/>
              </a:lnSpc>
              <a:spcBef>
                <a:spcPts val="750"/>
              </a:spcBef>
              <a:spcAft>
                <a:spcPts val="0"/>
              </a:spcAft>
              <a:buClr>
                <a:srgbClr val="202122"/>
              </a:buClr>
              <a:buSzPct val="100000"/>
              <a:buNone/>
            </a:pPr>
            <a:r>
              <a:rPr lang="en-US">
                <a:solidFill>
                  <a:srgbClr val="202122"/>
                </a:solidFill>
                <a:latin typeface="Arial"/>
                <a:ea typeface="Arial"/>
                <a:cs typeface="Arial"/>
                <a:sym typeface="Arial"/>
              </a:rPr>
              <a:t>2</a:t>
            </a:r>
            <a:r>
              <a:rPr b="0" i="0" lang="en-US">
                <a:solidFill>
                  <a:srgbClr val="202122"/>
                </a:solidFill>
                <a:latin typeface="Arial"/>
                <a:ea typeface="Arial"/>
                <a:cs typeface="Arial"/>
                <a:sym typeface="Arial"/>
              </a:rPr>
              <a:t>. </a:t>
            </a:r>
            <a:r>
              <a:rPr b="1" i="0" lang="en-US">
                <a:solidFill>
                  <a:srgbClr val="202122"/>
                </a:solidFill>
                <a:latin typeface="Arial"/>
                <a:ea typeface="Arial"/>
                <a:cs typeface="Arial"/>
                <a:sym typeface="Arial"/>
              </a:rPr>
              <a:t>Emotional Needs</a:t>
            </a:r>
            <a:r>
              <a:rPr b="0" i="0" lang="en-US">
                <a:solidFill>
                  <a:srgbClr val="202122"/>
                </a:solidFill>
                <a:latin typeface="Arial"/>
                <a:ea typeface="Arial"/>
                <a:cs typeface="Arial"/>
                <a:sym typeface="Arial"/>
              </a:rPr>
              <a:t>: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The interface should be 'designed for the occasion' or context. </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It should not leave the user confused, either by how to start using the interface or what to do when an error occurs.</a:t>
            </a:r>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a:solidFill>
                  <a:srgbClr val="202122"/>
                </a:solidFill>
                <a:latin typeface="Arial"/>
                <a:ea typeface="Arial"/>
                <a:cs typeface="Arial"/>
                <a:sym typeface="Arial"/>
              </a:rPr>
              <a:t>Confusion leads to frustration, which eventually builds stress in the body causing long term emotional damage.</a:t>
            </a:r>
            <a:endParaRPr/>
          </a:p>
          <a:p>
            <a:pPr indent="-30479" lvl="0" marL="171450" rtl="0" algn="just">
              <a:lnSpc>
                <a:spcPct val="90000"/>
              </a:lnSpc>
              <a:spcBef>
                <a:spcPts val="750"/>
              </a:spcBef>
              <a:spcAft>
                <a:spcPts val="0"/>
              </a:spcAft>
              <a:buClr>
                <a:schemeClr val="dk1"/>
              </a:buClr>
              <a:buSzPct val="100000"/>
              <a:buFont typeface="Noto Sans Symbols"/>
              <a:buNone/>
            </a:pPr>
            <a:r>
              <a:t/>
            </a:r>
            <a:endParaRPr/>
          </a:p>
          <a:p>
            <a:pPr indent="-30479" lvl="0" marL="17145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725" name="Google Shape;725;p8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202122"/>
              </a:buClr>
              <a:buSzPts val="2400"/>
              <a:buNone/>
            </a:pPr>
            <a:r>
              <a:rPr lang="en-US">
                <a:solidFill>
                  <a:srgbClr val="202122"/>
                </a:solidFill>
                <a:latin typeface="Arial"/>
                <a:ea typeface="Arial"/>
                <a:cs typeface="Arial"/>
                <a:sym typeface="Arial"/>
              </a:rPr>
              <a:t>3</a:t>
            </a:r>
            <a:r>
              <a:rPr b="0" i="0" lang="en-US">
                <a:solidFill>
                  <a:srgbClr val="202122"/>
                </a:solidFill>
                <a:latin typeface="Arial"/>
                <a:ea typeface="Arial"/>
                <a:cs typeface="Arial"/>
                <a:sym typeface="Arial"/>
              </a:rPr>
              <a:t>. </a:t>
            </a:r>
            <a:r>
              <a:rPr b="1" i="0" lang="en-US">
                <a:solidFill>
                  <a:srgbClr val="202122"/>
                </a:solidFill>
                <a:latin typeface="Arial"/>
                <a:ea typeface="Arial"/>
                <a:cs typeface="Arial"/>
                <a:sym typeface="Arial"/>
              </a:rPr>
              <a:t>Cognitive Abilities</a:t>
            </a:r>
            <a:r>
              <a:rPr b="0" i="0" lang="en-US">
                <a:solidFill>
                  <a:srgbClr val="202122"/>
                </a:solidFill>
                <a:latin typeface="Arial"/>
                <a:ea typeface="Arial"/>
                <a:cs typeface="Arial"/>
                <a:sym typeface="Arial"/>
              </a:rPr>
              <a:t>: </a:t>
            </a:r>
            <a:endParaRPr/>
          </a:p>
          <a:p>
            <a:pPr indent="-171450" lvl="0" marL="171450" rtl="0" algn="just">
              <a:lnSpc>
                <a:spcPct val="90000"/>
              </a:lnSpc>
              <a:spcBef>
                <a:spcPts val="750"/>
              </a:spcBef>
              <a:spcAft>
                <a:spcPts val="0"/>
              </a:spcAft>
              <a:buClr>
                <a:srgbClr val="202122"/>
              </a:buClr>
              <a:buSzPts val="2400"/>
              <a:buFont typeface="Noto Sans Symbols"/>
              <a:buChar char="⮚"/>
            </a:pPr>
            <a:r>
              <a:rPr b="0" i="0" lang="en-US">
                <a:solidFill>
                  <a:srgbClr val="202122"/>
                </a:solidFill>
                <a:latin typeface="Arial"/>
                <a:ea typeface="Arial"/>
                <a:cs typeface="Arial"/>
                <a:sym typeface="Arial"/>
              </a:rPr>
              <a:t>If the product (e.g. software application, website) is designed for any casual user, then the designer should not expect that all users will be experts with high cognitive abilities. </a:t>
            </a:r>
            <a:endParaRPr/>
          </a:p>
          <a:p>
            <a:pPr indent="-171450" lvl="0" marL="171450" rtl="0" algn="just">
              <a:lnSpc>
                <a:spcPct val="90000"/>
              </a:lnSpc>
              <a:spcBef>
                <a:spcPts val="750"/>
              </a:spcBef>
              <a:spcAft>
                <a:spcPts val="0"/>
              </a:spcAft>
              <a:buClr>
                <a:srgbClr val="202122"/>
              </a:buClr>
              <a:buSzPts val="2400"/>
              <a:buFont typeface="Noto Sans Symbols"/>
              <a:buChar char="⮚"/>
            </a:pPr>
            <a:r>
              <a:rPr b="0" i="0" lang="en-US">
                <a:solidFill>
                  <a:srgbClr val="202122"/>
                </a:solidFill>
                <a:latin typeface="Arial"/>
                <a:ea typeface="Arial"/>
                <a:cs typeface="Arial"/>
                <a:sym typeface="Arial"/>
              </a:rPr>
              <a:t>The usage of the application should not need the user to know a lot of information prior to using the interface.</a:t>
            </a:r>
            <a:endParaRPr/>
          </a:p>
          <a:p>
            <a:pPr indent="-171450" lvl="0" marL="171450" rtl="0" algn="just">
              <a:lnSpc>
                <a:spcPct val="90000"/>
              </a:lnSpc>
              <a:spcBef>
                <a:spcPts val="750"/>
              </a:spcBef>
              <a:spcAft>
                <a:spcPts val="0"/>
              </a:spcAft>
              <a:buClr>
                <a:srgbClr val="202122"/>
              </a:buClr>
              <a:buSzPts val="2400"/>
              <a:buFont typeface="Noto Sans Symbols"/>
              <a:buChar char="⮚"/>
            </a:pPr>
            <a:r>
              <a:rPr b="0" i="0" lang="en-US">
                <a:solidFill>
                  <a:srgbClr val="202122"/>
                </a:solidFill>
                <a:latin typeface="Arial"/>
                <a:ea typeface="Arial"/>
                <a:cs typeface="Arial"/>
                <a:sym typeface="Arial"/>
              </a:rPr>
              <a:t>For example, using an automated teller machine can require memorizing a pin number but not the account number.</a:t>
            </a:r>
            <a:endParaRPr/>
          </a:p>
          <a:p>
            <a:pPr indent="-19050" lvl="0" marL="171450" rtl="0" algn="just">
              <a:lnSpc>
                <a:spcPct val="90000"/>
              </a:lnSpc>
              <a:spcBef>
                <a:spcPts val="750"/>
              </a:spcBef>
              <a:spcAft>
                <a:spcPts val="0"/>
              </a:spcAft>
              <a:buClr>
                <a:schemeClr val="dk1"/>
              </a:buClr>
              <a:buSzPts val="24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000"/>
              <a:buFont typeface="Arial"/>
              <a:buNone/>
            </a:pPr>
            <a:r>
              <a:rPr b="0" i="0" lang="en-US" sz="4000">
                <a:solidFill>
                  <a:srgbClr val="000000"/>
                </a:solidFill>
                <a:latin typeface="Arial"/>
                <a:ea typeface="Arial"/>
                <a:cs typeface="Arial"/>
                <a:sym typeface="Arial"/>
              </a:rPr>
              <a:t>Criteria for Soft Ergonomics</a:t>
            </a:r>
            <a:endParaRPr/>
          </a:p>
        </p:txBody>
      </p:sp>
      <p:sp>
        <p:nvSpPr>
          <p:cNvPr id="731" name="Google Shape;731;p85"/>
          <p:cNvSpPr txBox="1"/>
          <p:nvPr>
            <p:ph idx="1" type="body"/>
          </p:nvPr>
        </p:nvSpPr>
        <p:spPr>
          <a:xfrm>
            <a:off x="628650" y="1484784"/>
            <a:ext cx="8119814" cy="4692179"/>
          </a:xfrm>
          <a:prstGeom prst="rect">
            <a:avLst/>
          </a:prstGeom>
          <a:noFill/>
          <a:ln>
            <a:noFill/>
          </a:ln>
        </p:spPr>
        <p:txBody>
          <a:bodyPr anchorCtr="0" anchor="t" bIns="45700" lIns="91425" spcFirstLastPara="1" rIns="91425" wrap="square" tIns="45700">
            <a:normAutofit fontScale="40000" lnSpcReduction="20000"/>
          </a:bodyPr>
          <a:lstStyle/>
          <a:p>
            <a:pPr indent="0" lvl="0" marL="0" rtl="0" algn="just">
              <a:lnSpc>
                <a:spcPct val="90000"/>
              </a:lnSpc>
              <a:spcBef>
                <a:spcPts val="0"/>
              </a:spcBef>
              <a:spcAft>
                <a:spcPts val="0"/>
              </a:spcAft>
              <a:buClr>
                <a:srgbClr val="202122"/>
              </a:buClr>
              <a:buSzPct val="100000"/>
              <a:buNone/>
            </a:pPr>
            <a:r>
              <a:rPr b="0" i="0" lang="en-US" sz="5000">
                <a:solidFill>
                  <a:srgbClr val="202122"/>
                </a:solidFill>
                <a:latin typeface="Arial"/>
                <a:ea typeface="Arial"/>
                <a:cs typeface="Arial"/>
                <a:sym typeface="Arial"/>
              </a:rPr>
              <a:t>The following lists (non-exhaustive) some of the most common criteria for evaluating soft ergonomics.</a:t>
            </a:r>
            <a:endParaRPr/>
          </a:p>
          <a:p>
            <a:pPr indent="0" lvl="0" marL="0" rtl="0" algn="just">
              <a:lnSpc>
                <a:spcPct val="90000"/>
              </a:lnSpc>
              <a:spcBef>
                <a:spcPts val="750"/>
              </a:spcBef>
              <a:spcAft>
                <a:spcPts val="0"/>
              </a:spcAft>
              <a:buClr>
                <a:schemeClr val="dk1"/>
              </a:buClr>
              <a:buSzPct val="100000"/>
              <a:buNone/>
            </a:pPr>
            <a:r>
              <a:t/>
            </a:r>
            <a:endParaRPr b="0" i="0" sz="5000">
              <a:solidFill>
                <a:srgbClr val="202122"/>
              </a:solidFill>
              <a:latin typeface="Arial"/>
              <a:ea typeface="Arial"/>
              <a:cs typeface="Arial"/>
              <a:sym typeface="Arial"/>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 </a:t>
            </a:r>
            <a:r>
              <a:rPr b="1" i="0" lang="en-US" sz="5000">
                <a:solidFill>
                  <a:srgbClr val="202122"/>
                </a:solidFill>
                <a:latin typeface="Arial"/>
                <a:ea typeface="Arial"/>
                <a:cs typeface="Arial"/>
                <a:sym typeface="Arial"/>
              </a:rPr>
              <a:t>Consistency</a:t>
            </a:r>
            <a:r>
              <a:rPr b="0" i="0" lang="en-US" sz="5000">
                <a:solidFill>
                  <a:srgbClr val="202122"/>
                </a:solidFill>
                <a:latin typeface="Arial"/>
                <a:ea typeface="Arial"/>
                <a:cs typeface="Arial"/>
                <a:sym typeface="Arial"/>
              </a:rPr>
              <a:t>: </a:t>
            </a:r>
            <a:endParaRPr/>
          </a:p>
          <a:p>
            <a:pPr indent="-171450" lvl="1" marL="514350" rtl="0" algn="just">
              <a:lnSpc>
                <a:spcPct val="90000"/>
              </a:lnSpc>
              <a:spcBef>
                <a:spcPts val="375"/>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The design should be consistent across the entire application.</a:t>
            </a:r>
            <a:endParaRPr/>
          </a:p>
          <a:p>
            <a:pPr indent="-171450" lvl="1" marL="514350" rtl="0" algn="just">
              <a:lnSpc>
                <a:spcPct val="90000"/>
              </a:lnSpc>
              <a:spcBef>
                <a:spcPts val="375"/>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Consistent sequence of actions, identical terminologies and platform conventions should be followed throughout the application.</a:t>
            </a:r>
            <a:endParaRPr/>
          </a:p>
          <a:p>
            <a:pPr indent="-44450" lvl="1" marL="514350" rtl="0" algn="just">
              <a:lnSpc>
                <a:spcPct val="90000"/>
              </a:lnSpc>
              <a:spcBef>
                <a:spcPts val="375"/>
              </a:spcBef>
              <a:spcAft>
                <a:spcPts val="0"/>
              </a:spcAft>
              <a:buClr>
                <a:schemeClr val="dk1"/>
              </a:buClr>
              <a:buSzPct val="100000"/>
              <a:buFont typeface="Noto Sans Symbols"/>
              <a:buNone/>
            </a:pPr>
            <a:r>
              <a:t/>
            </a:r>
            <a:endParaRPr b="0" i="0" sz="5000">
              <a:solidFill>
                <a:srgbClr val="202122"/>
              </a:solidFill>
              <a:latin typeface="Arial"/>
              <a:ea typeface="Arial"/>
              <a:cs typeface="Arial"/>
              <a:sym typeface="Arial"/>
            </a:endParaRPr>
          </a:p>
          <a:p>
            <a:pPr indent="-171450" lvl="0" marL="171450" rtl="0" algn="just">
              <a:lnSpc>
                <a:spcPct val="90000"/>
              </a:lnSpc>
              <a:spcBef>
                <a:spcPts val="750"/>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 </a:t>
            </a:r>
            <a:r>
              <a:rPr b="1" i="0" lang="en-US" sz="5000">
                <a:solidFill>
                  <a:srgbClr val="202122"/>
                </a:solidFill>
                <a:latin typeface="Arial"/>
                <a:ea typeface="Arial"/>
                <a:cs typeface="Arial"/>
                <a:sym typeface="Arial"/>
              </a:rPr>
              <a:t>Efficiency</a:t>
            </a:r>
            <a:r>
              <a:rPr b="0" i="0" lang="en-US" sz="5000">
                <a:solidFill>
                  <a:srgbClr val="202122"/>
                </a:solidFill>
                <a:latin typeface="Arial"/>
                <a:ea typeface="Arial"/>
                <a:cs typeface="Arial"/>
                <a:sym typeface="Arial"/>
              </a:rPr>
              <a:t>: </a:t>
            </a:r>
            <a:endParaRPr/>
          </a:p>
          <a:p>
            <a:pPr indent="-171450" lvl="1" marL="514350" rtl="0" algn="just">
              <a:lnSpc>
                <a:spcPct val="90000"/>
              </a:lnSpc>
              <a:spcBef>
                <a:spcPts val="375"/>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The virtual interface should allow efficient use of user's time. The screens should load and display content within acceptable amount of time. </a:t>
            </a:r>
            <a:endParaRPr/>
          </a:p>
          <a:p>
            <a:pPr indent="-171450" lvl="1" marL="514350" rtl="0" algn="just">
              <a:lnSpc>
                <a:spcPct val="90000"/>
              </a:lnSpc>
              <a:spcBef>
                <a:spcPts val="375"/>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The more than expected time a user has to wait, more stress is built into the human body causing long term damage. </a:t>
            </a:r>
            <a:endParaRPr/>
          </a:p>
          <a:p>
            <a:pPr indent="-171450" lvl="1" marL="514350" rtl="0" algn="just">
              <a:lnSpc>
                <a:spcPct val="90000"/>
              </a:lnSpc>
              <a:spcBef>
                <a:spcPts val="375"/>
              </a:spcBef>
              <a:spcAft>
                <a:spcPts val="0"/>
              </a:spcAft>
              <a:buClr>
                <a:srgbClr val="202122"/>
              </a:buClr>
              <a:buSzPct val="100000"/>
              <a:buFont typeface="Noto Sans Symbols"/>
              <a:buChar char="❑"/>
            </a:pPr>
            <a:r>
              <a:rPr b="0" i="0" lang="en-US" sz="5000">
                <a:solidFill>
                  <a:srgbClr val="202122"/>
                </a:solidFill>
                <a:latin typeface="Arial"/>
                <a:ea typeface="Arial"/>
                <a:cs typeface="Arial"/>
                <a:sym typeface="Arial"/>
              </a:rPr>
              <a:t>The interface should also have functionality for advanced users. While being non-obtrusive to novice users, accelerators or shortcuts should be available for experienced users.</a:t>
            </a:r>
            <a:endParaRPr/>
          </a:p>
          <a:p>
            <a:pPr indent="-110490" lvl="0" marL="17145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sp>
        <p:nvSpPr>
          <p:cNvPr id="737" name="Google Shape;737;p86"/>
          <p:cNvSpPr txBox="1"/>
          <p:nvPr>
            <p:ph idx="1" type="body"/>
          </p:nvPr>
        </p:nvSpPr>
        <p:spPr>
          <a:xfrm>
            <a:off x="628650" y="1412776"/>
            <a:ext cx="7886700" cy="4764187"/>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02122"/>
              </a:buClr>
              <a:buSzPts val="2000"/>
              <a:buFont typeface="Noto Sans Symbols"/>
              <a:buChar char="⮚"/>
            </a:pPr>
            <a:r>
              <a:rPr b="1" i="0" lang="en-US" sz="2000">
                <a:solidFill>
                  <a:srgbClr val="202122"/>
                </a:solidFill>
                <a:latin typeface="Arial"/>
                <a:ea typeface="Arial"/>
                <a:cs typeface="Arial"/>
                <a:sym typeface="Arial"/>
              </a:rPr>
              <a:t>Design</a:t>
            </a:r>
            <a:r>
              <a:rPr b="0" i="0" lang="en-US" sz="2000">
                <a:solidFill>
                  <a:srgbClr val="202122"/>
                </a:solidFill>
                <a:latin typeface="Arial"/>
                <a:ea typeface="Arial"/>
                <a:cs typeface="Arial"/>
                <a:sym typeface="Arial"/>
              </a:rPr>
              <a:t>: </a:t>
            </a:r>
            <a:endParaRPr/>
          </a:p>
          <a:p>
            <a:pPr indent="-171450" lvl="1" marL="514350" rtl="0" algn="just">
              <a:lnSpc>
                <a:spcPct val="90000"/>
              </a:lnSpc>
              <a:spcBef>
                <a:spcPts val="375"/>
              </a:spcBef>
              <a:spcAft>
                <a:spcPts val="0"/>
              </a:spcAft>
              <a:buClr>
                <a:srgbClr val="202122"/>
              </a:buClr>
              <a:buSzPts val="2000"/>
              <a:buFont typeface="Noto Sans Symbols"/>
              <a:buChar char="❑"/>
            </a:pPr>
            <a:r>
              <a:rPr b="0" i="0" lang="en-US">
                <a:solidFill>
                  <a:srgbClr val="202122"/>
                </a:solidFill>
                <a:latin typeface="Arial"/>
                <a:ea typeface="Arial"/>
                <a:cs typeface="Arial"/>
                <a:sym typeface="Arial"/>
              </a:rPr>
              <a:t>The system should preferably have minimalistic and aesthetically pleasing design.</a:t>
            </a:r>
            <a:endParaRPr/>
          </a:p>
          <a:p>
            <a:pPr indent="-171450" lvl="1" marL="514350" rtl="0" algn="just">
              <a:lnSpc>
                <a:spcPct val="90000"/>
              </a:lnSpc>
              <a:spcBef>
                <a:spcPts val="375"/>
              </a:spcBef>
              <a:spcAft>
                <a:spcPts val="0"/>
              </a:spcAft>
              <a:buClr>
                <a:srgbClr val="202122"/>
              </a:buClr>
              <a:buSzPts val="2000"/>
              <a:buFont typeface="Noto Sans Symbols"/>
              <a:buChar char="❑"/>
            </a:pPr>
            <a:r>
              <a:rPr b="0" i="0" lang="en-US">
                <a:solidFill>
                  <a:srgbClr val="202122"/>
                </a:solidFill>
                <a:latin typeface="Arial"/>
                <a:ea typeface="Arial"/>
                <a:cs typeface="Arial"/>
                <a:sym typeface="Arial"/>
              </a:rPr>
              <a:t> </a:t>
            </a:r>
            <a:r>
              <a:rPr lang="en-US">
                <a:solidFill>
                  <a:srgbClr val="202122"/>
                </a:solidFill>
                <a:latin typeface="Arial"/>
                <a:ea typeface="Arial"/>
                <a:cs typeface="Arial"/>
                <a:sym typeface="Arial"/>
              </a:rPr>
              <a:t>M</a:t>
            </a:r>
            <a:r>
              <a:rPr b="0" i="0" lang="en-US">
                <a:solidFill>
                  <a:srgbClr val="202122"/>
                </a:solidFill>
                <a:latin typeface="Arial"/>
                <a:ea typeface="Arial"/>
                <a:cs typeface="Arial"/>
                <a:sym typeface="Arial"/>
              </a:rPr>
              <a:t>inimalistic design help user easily consume the data and hence there is less stress on the human mind and aesthetically pleasing design increases the 'feel good' factor in the user. </a:t>
            </a:r>
            <a:endParaRPr/>
          </a:p>
          <a:p>
            <a:pPr indent="-171450" lvl="0" marL="171450" rtl="0" algn="just">
              <a:lnSpc>
                <a:spcPct val="90000"/>
              </a:lnSpc>
              <a:spcBef>
                <a:spcPts val="750"/>
              </a:spcBef>
              <a:spcAft>
                <a:spcPts val="0"/>
              </a:spcAft>
              <a:buClr>
                <a:srgbClr val="202122"/>
              </a:buClr>
              <a:buSzPts val="2000"/>
              <a:buFont typeface="Noto Sans Symbols"/>
              <a:buChar char="⮚"/>
            </a:pPr>
            <a:r>
              <a:rPr b="0" i="0" lang="en-US" sz="2000">
                <a:solidFill>
                  <a:srgbClr val="202122"/>
                </a:solidFill>
                <a:latin typeface="Arial"/>
                <a:ea typeface="Arial"/>
                <a:cs typeface="Arial"/>
                <a:sym typeface="Arial"/>
              </a:rPr>
              <a:t> </a:t>
            </a:r>
            <a:r>
              <a:rPr b="1" i="0" lang="en-US" sz="2000">
                <a:solidFill>
                  <a:srgbClr val="202122"/>
                </a:solidFill>
                <a:latin typeface="Arial"/>
                <a:ea typeface="Arial"/>
                <a:cs typeface="Arial"/>
                <a:sym typeface="Arial"/>
              </a:rPr>
              <a:t>Memory</a:t>
            </a:r>
            <a:r>
              <a:rPr b="0" i="0" lang="en-US" sz="2000">
                <a:solidFill>
                  <a:srgbClr val="202122"/>
                </a:solidFill>
                <a:latin typeface="Arial"/>
                <a:ea typeface="Arial"/>
                <a:cs typeface="Arial"/>
                <a:sym typeface="Arial"/>
              </a:rPr>
              <a:t>:</a:t>
            </a:r>
            <a:endParaRPr/>
          </a:p>
          <a:p>
            <a:pPr indent="-171450" lvl="1" marL="514350" rtl="0" algn="just">
              <a:lnSpc>
                <a:spcPct val="90000"/>
              </a:lnSpc>
              <a:spcBef>
                <a:spcPts val="375"/>
              </a:spcBef>
              <a:spcAft>
                <a:spcPts val="0"/>
              </a:spcAft>
              <a:buClr>
                <a:srgbClr val="202122"/>
              </a:buClr>
              <a:buSzPts val="2000"/>
              <a:buFont typeface="Noto Sans Symbols"/>
              <a:buChar char="❑"/>
            </a:pPr>
            <a:r>
              <a:rPr b="0" i="0" lang="en-US">
                <a:solidFill>
                  <a:srgbClr val="202122"/>
                </a:solidFill>
                <a:latin typeface="Arial"/>
                <a:ea typeface="Arial"/>
                <a:cs typeface="Arial"/>
                <a:sym typeface="Arial"/>
              </a:rPr>
              <a:t> User's memory load should be minimized.</a:t>
            </a:r>
            <a:endParaRPr/>
          </a:p>
          <a:p>
            <a:pPr indent="-171450" lvl="1" marL="514350" rtl="0" algn="just">
              <a:lnSpc>
                <a:spcPct val="90000"/>
              </a:lnSpc>
              <a:spcBef>
                <a:spcPts val="375"/>
              </a:spcBef>
              <a:spcAft>
                <a:spcPts val="0"/>
              </a:spcAft>
              <a:buClr>
                <a:srgbClr val="202122"/>
              </a:buClr>
              <a:buSzPts val="2000"/>
              <a:buFont typeface="Noto Sans Symbols"/>
              <a:buChar char="❑"/>
            </a:pPr>
            <a:r>
              <a:rPr b="0" i="0" lang="en-US">
                <a:solidFill>
                  <a:srgbClr val="202122"/>
                </a:solidFill>
                <a:latin typeface="Arial"/>
                <a:ea typeface="Arial"/>
                <a:cs typeface="Arial"/>
                <a:sym typeface="Arial"/>
              </a:rPr>
              <a:t> All information that a user needs from the application to perform a task should be presented or easily retrievable by the user.</a:t>
            </a:r>
            <a:endParaRPr/>
          </a:p>
          <a:p>
            <a:pPr indent="-171450" lvl="0" marL="171450" rtl="0" algn="just">
              <a:lnSpc>
                <a:spcPct val="90000"/>
              </a:lnSpc>
              <a:spcBef>
                <a:spcPts val="750"/>
              </a:spcBef>
              <a:spcAft>
                <a:spcPts val="0"/>
              </a:spcAft>
              <a:buClr>
                <a:srgbClr val="202122"/>
              </a:buClr>
              <a:buSzPts val="2000"/>
              <a:buFont typeface="Noto Sans Symbols"/>
              <a:buChar char="⮚"/>
            </a:pPr>
            <a:r>
              <a:rPr lang="en-US" sz="2000">
                <a:solidFill>
                  <a:srgbClr val="202122"/>
                </a:solidFill>
                <a:latin typeface="Arial"/>
                <a:ea typeface="Arial"/>
                <a:cs typeface="Arial"/>
                <a:sym typeface="Arial"/>
              </a:rPr>
              <a:t> </a:t>
            </a:r>
            <a:r>
              <a:rPr b="1" i="0" lang="en-US" sz="2000">
                <a:solidFill>
                  <a:srgbClr val="202122"/>
                </a:solidFill>
                <a:latin typeface="Arial"/>
                <a:ea typeface="Arial"/>
                <a:cs typeface="Arial"/>
                <a:sym typeface="Arial"/>
              </a:rPr>
              <a:t>Context Help</a:t>
            </a:r>
            <a:r>
              <a:rPr b="0" i="0" lang="en-US" sz="2000">
                <a:solidFill>
                  <a:srgbClr val="202122"/>
                </a:solidFill>
                <a:latin typeface="Arial"/>
                <a:ea typeface="Arial"/>
                <a:cs typeface="Arial"/>
                <a:sym typeface="Arial"/>
              </a:rPr>
              <a:t>: </a:t>
            </a:r>
            <a:endParaRPr/>
          </a:p>
          <a:p>
            <a:pPr indent="-171450" lvl="1" marL="514350" rtl="0" algn="just">
              <a:lnSpc>
                <a:spcPct val="90000"/>
              </a:lnSpc>
              <a:spcBef>
                <a:spcPts val="375"/>
              </a:spcBef>
              <a:spcAft>
                <a:spcPts val="0"/>
              </a:spcAft>
              <a:buClr>
                <a:srgbClr val="202122"/>
              </a:buClr>
              <a:buSzPts val="2000"/>
              <a:buFont typeface="Noto Sans Symbols"/>
              <a:buChar char="❑"/>
            </a:pPr>
            <a:r>
              <a:rPr lang="en-US">
                <a:solidFill>
                  <a:srgbClr val="202122"/>
                </a:solidFill>
                <a:latin typeface="Arial"/>
                <a:ea typeface="Arial"/>
                <a:cs typeface="Arial"/>
                <a:sym typeface="Arial"/>
              </a:rPr>
              <a:t>T</a:t>
            </a:r>
            <a:r>
              <a:rPr b="0" i="0" lang="en-US">
                <a:solidFill>
                  <a:srgbClr val="202122"/>
                </a:solidFill>
                <a:latin typeface="Arial"/>
                <a:ea typeface="Arial"/>
                <a:cs typeface="Arial"/>
                <a:sym typeface="Arial"/>
              </a:rPr>
              <a:t>he 'Help' menu and options that give context help should be always available to the user.</a:t>
            </a:r>
            <a:endParaRPr/>
          </a:p>
          <a:p>
            <a:pPr indent="0" lvl="0" marL="0" rtl="0" algn="l">
              <a:lnSpc>
                <a:spcPct val="90000"/>
              </a:lnSpc>
              <a:spcBef>
                <a:spcPts val="750"/>
              </a:spcBef>
              <a:spcAft>
                <a:spcPts val="0"/>
              </a:spcAft>
              <a:buClr>
                <a:schemeClr val="dk1"/>
              </a:buClr>
              <a:buSzPts val="24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 </a:t>
            </a:r>
            <a:r>
              <a:rPr b="1" lang="en-US"/>
              <a:t>UCD Principles</a:t>
            </a:r>
            <a:br>
              <a:rPr b="1" lang="en-US"/>
            </a:br>
            <a:endParaRPr/>
          </a:p>
        </p:txBody>
      </p:sp>
      <p:sp>
        <p:nvSpPr>
          <p:cNvPr id="743" name="Google Shape;743;p87"/>
          <p:cNvSpPr txBox="1"/>
          <p:nvPr>
            <p:ph idx="1" type="body"/>
          </p:nvPr>
        </p:nvSpPr>
        <p:spPr>
          <a:xfrm>
            <a:off x="838200" y="1340768"/>
            <a:ext cx="7772400" cy="49076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From Jeffrey Rubin, Handbook of Usability Testing:</a:t>
            </a:r>
            <a:endParaRPr/>
          </a:p>
          <a:p>
            <a:pPr indent="-171450" lvl="0" marL="171450" rtl="0" algn="just">
              <a:lnSpc>
                <a:spcPct val="90000"/>
              </a:lnSpc>
              <a:spcBef>
                <a:spcPts val="750"/>
              </a:spcBef>
              <a:spcAft>
                <a:spcPts val="0"/>
              </a:spcAft>
              <a:buClr>
                <a:schemeClr val="dk1"/>
              </a:buClr>
              <a:buSzPts val="2400"/>
              <a:buFont typeface="Noto Sans Symbols"/>
              <a:buChar char="⮚"/>
            </a:pPr>
            <a:r>
              <a:rPr b="1" lang="en-US"/>
              <a:t>Early focus on users and tasks</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Structured and systematic information gathering</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Designers trained by experts before conducting data collection sessions</a:t>
            </a:r>
            <a:endParaRPr/>
          </a:p>
          <a:p>
            <a:pPr indent="-171450" lvl="0" marL="171450" rtl="0" algn="just">
              <a:lnSpc>
                <a:spcPct val="90000"/>
              </a:lnSpc>
              <a:spcBef>
                <a:spcPts val="750"/>
              </a:spcBef>
              <a:spcAft>
                <a:spcPts val="0"/>
              </a:spcAft>
              <a:buClr>
                <a:schemeClr val="dk1"/>
              </a:buClr>
              <a:buSzPts val="2400"/>
              <a:buFont typeface="Noto Sans Symbols"/>
              <a:buChar char="⮚"/>
            </a:pPr>
            <a:r>
              <a:rPr b="1" lang="en-US"/>
              <a:t>Empirical Measurement and testing of product usage</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Focus on ease of learning and ease of use</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Testing of prototypes with actual users</a:t>
            </a:r>
            <a:endParaRPr/>
          </a:p>
          <a:p>
            <a:pPr indent="-171450" lvl="0" marL="171450" rtl="0" algn="just">
              <a:lnSpc>
                <a:spcPct val="90000"/>
              </a:lnSpc>
              <a:spcBef>
                <a:spcPts val="750"/>
              </a:spcBef>
              <a:spcAft>
                <a:spcPts val="0"/>
              </a:spcAft>
              <a:buClr>
                <a:schemeClr val="dk1"/>
              </a:buClr>
              <a:buSzPts val="2400"/>
              <a:buFont typeface="Noto Sans Symbols"/>
              <a:buChar char="⮚"/>
            </a:pPr>
            <a:r>
              <a:rPr b="1" lang="en-US"/>
              <a:t>Iterative Design</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Product designed, modified and tested repeatedly.</a:t>
            </a:r>
            <a:endParaRPr/>
          </a:p>
          <a:p>
            <a:pPr indent="-171450" lvl="1" marL="514350" rtl="0" algn="just">
              <a:lnSpc>
                <a:spcPct val="90000"/>
              </a:lnSpc>
              <a:spcBef>
                <a:spcPts val="375"/>
              </a:spcBef>
              <a:spcAft>
                <a:spcPts val="0"/>
              </a:spcAft>
              <a:buClr>
                <a:schemeClr val="dk1"/>
              </a:buClr>
              <a:buSzPts val="2000"/>
              <a:buFont typeface="Noto Sans Symbols"/>
              <a:buChar char="❑"/>
            </a:pPr>
            <a:r>
              <a:rPr lang="en-US"/>
              <a:t>Allow for the complete overhaul and rethinking of design by early testing of conceptual models and design ideas.</a:t>
            </a:r>
            <a:endParaRPr/>
          </a:p>
          <a:p>
            <a:pPr indent="-19050" lvl="0" marL="171450" rtl="0" algn="l">
              <a:lnSpc>
                <a:spcPct val="90000"/>
              </a:lnSpc>
              <a:spcBef>
                <a:spcPts val="750"/>
              </a:spcBef>
              <a:spcAft>
                <a:spcPts val="0"/>
              </a:spcAft>
              <a:buClr>
                <a:schemeClr val="dk1"/>
              </a:buClr>
              <a:buSzPts val="24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b="1" lang="en-US"/>
              <a:t>User-Centered Design Process</a:t>
            </a:r>
            <a:br>
              <a:rPr b="1" lang="en-US"/>
            </a:br>
            <a:endParaRPr/>
          </a:p>
        </p:txBody>
      </p:sp>
      <p:sp>
        <p:nvSpPr>
          <p:cNvPr id="749" name="Google Shape;749;p88"/>
          <p:cNvSpPr txBox="1"/>
          <p:nvPr>
            <p:ph idx="1" type="body"/>
          </p:nvPr>
        </p:nvSpPr>
        <p:spPr>
          <a:xfrm>
            <a:off x="612172" y="1412776"/>
            <a:ext cx="7886700" cy="4351338"/>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400"/>
              <a:buFont typeface="Noto Sans Symbols"/>
              <a:buChar char="⮚"/>
            </a:pPr>
            <a:r>
              <a:rPr lang="en-US"/>
              <a:t>Design is based upon an explicit understanding of users, tasks, and environments; is driven and refined by user-centered evaluation; and addresses the whole user experience.  </a:t>
            </a:r>
            <a:endParaRPr/>
          </a:p>
          <a:p>
            <a:pPr indent="-171450" lvl="0" marL="171450" rtl="0" algn="just">
              <a:lnSpc>
                <a:spcPct val="90000"/>
              </a:lnSpc>
              <a:spcBef>
                <a:spcPts val="750"/>
              </a:spcBef>
              <a:spcAft>
                <a:spcPts val="0"/>
              </a:spcAft>
              <a:buClr>
                <a:schemeClr val="dk1"/>
              </a:buClr>
              <a:buSzPts val="2400"/>
              <a:buFont typeface="Noto Sans Symbols"/>
              <a:buChar char="⮚"/>
            </a:pPr>
            <a:r>
              <a:rPr lang="en-US"/>
              <a:t>The process involves users throughout the design and development process and it is iterative.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 Phases of the UCD process:</a:t>
            </a:r>
            <a:endParaRPr/>
          </a:p>
        </p:txBody>
      </p:sp>
      <p:sp>
        <p:nvSpPr>
          <p:cNvPr id="755" name="Google Shape;755;p89"/>
          <p:cNvSpPr txBox="1"/>
          <p:nvPr>
            <p:ph idx="1" type="body"/>
          </p:nvPr>
        </p:nvSpPr>
        <p:spPr>
          <a:xfrm>
            <a:off x="638195" y="1556792"/>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The following are the general phases of the UCD process:</a:t>
            </a:r>
            <a:endParaRPr/>
          </a:p>
          <a:p>
            <a:pPr indent="-171450" lvl="0" marL="171450" rtl="0" algn="l">
              <a:lnSpc>
                <a:spcPct val="90000"/>
              </a:lnSpc>
              <a:spcBef>
                <a:spcPts val="750"/>
              </a:spcBef>
              <a:spcAft>
                <a:spcPts val="0"/>
              </a:spcAft>
              <a:buClr>
                <a:schemeClr val="dk1"/>
              </a:buClr>
              <a:buSzPct val="100000"/>
              <a:buFont typeface="Noto Sans Symbols"/>
              <a:buChar char="⮚"/>
            </a:pPr>
            <a:r>
              <a:rPr b="1" lang="en-US"/>
              <a:t>Specify the context of use: </a:t>
            </a:r>
            <a:r>
              <a:rPr lang="en-US"/>
              <a:t>Identify the people who will use the product, what they will use it for, and under what conditions they will use it.</a:t>
            </a:r>
            <a:endParaRPr/>
          </a:p>
          <a:p>
            <a:pPr indent="-171450" lvl="0" marL="171450" rtl="0" algn="l">
              <a:lnSpc>
                <a:spcPct val="90000"/>
              </a:lnSpc>
              <a:spcBef>
                <a:spcPts val="750"/>
              </a:spcBef>
              <a:spcAft>
                <a:spcPts val="0"/>
              </a:spcAft>
              <a:buClr>
                <a:schemeClr val="dk1"/>
              </a:buClr>
              <a:buSzPct val="100000"/>
              <a:buFont typeface="Noto Sans Symbols"/>
              <a:buChar char="⮚"/>
            </a:pPr>
            <a:r>
              <a:rPr b="1" lang="en-US"/>
              <a:t>Specify requirements: </a:t>
            </a:r>
            <a:r>
              <a:rPr lang="en-US"/>
              <a:t>Identify any business requirements or user goals that must be met for the product to be successful.</a:t>
            </a:r>
            <a:endParaRPr/>
          </a:p>
          <a:p>
            <a:pPr indent="-171450" lvl="0" marL="171450" rtl="0" algn="l">
              <a:lnSpc>
                <a:spcPct val="90000"/>
              </a:lnSpc>
              <a:spcBef>
                <a:spcPts val="750"/>
              </a:spcBef>
              <a:spcAft>
                <a:spcPts val="0"/>
              </a:spcAft>
              <a:buClr>
                <a:schemeClr val="dk1"/>
              </a:buClr>
              <a:buSzPct val="100000"/>
              <a:buFont typeface="Noto Sans Symbols"/>
              <a:buChar char="⮚"/>
            </a:pPr>
            <a:r>
              <a:rPr b="1" lang="en-US"/>
              <a:t>Create design solutions: </a:t>
            </a:r>
            <a:r>
              <a:rPr lang="en-US"/>
              <a:t>This part of the process may be done in stages, building from a rough concept to a complete design.</a:t>
            </a:r>
            <a:endParaRPr/>
          </a:p>
          <a:p>
            <a:pPr indent="-171450" lvl="0" marL="171450" rtl="0" algn="l">
              <a:lnSpc>
                <a:spcPct val="90000"/>
              </a:lnSpc>
              <a:spcBef>
                <a:spcPts val="750"/>
              </a:spcBef>
              <a:spcAft>
                <a:spcPts val="0"/>
              </a:spcAft>
              <a:buClr>
                <a:schemeClr val="dk1"/>
              </a:buClr>
              <a:buSzPct val="100000"/>
              <a:buFont typeface="Noto Sans Symbols"/>
              <a:buChar char="⮚"/>
            </a:pPr>
            <a:r>
              <a:rPr b="1" lang="en-US"/>
              <a:t>Evaluate designs: </a:t>
            </a:r>
            <a:r>
              <a:rPr lang="en-US"/>
              <a:t>Evaluation - ideally through usability testing with actual users - is as integral as quality testing is to good software development.</a:t>
            </a:r>
            <a:endParaRPr/>
          </a:p>
          <a:p>
            <a:pPr indent="0" lvl="0" marL="0" rtl="0" algn="l">
              <a:lnSpc>
                <a:spcPct val="90000"/>
              </a:lnSpc>
              <a:spcBef>
                <a:spcPts val="750"/>
              </a:spcBef>
              <a:spcAft>
                <a:spcPts val="0"/>
              </a:spcAft>
              <a:buClr>
                <a:schemeClr val="dk1"/>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ph type="title"/>
          </p:nvPr>
        </p:nvSpPr>
        <p:spPr>
          <a:xfrm>
            <a:off x="467544" y="18864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Dilemma</a:t>
            </a:r>
            <a:endParaRPr/>
          </a:p>
        </p:txBody>
      </p:sp>
      <p:sp>
        <p:nvSpPr>
          <p:cNvPr id="156" name="Google Shape;156;p9"/>
          <p:cNvSpPr txBox="1"/>
          <p:nvPr>
            <p:ph idx="1" type="body"/>
          </p:nvPr>
        </p:nvSpPr>
        <p:spPr>
          <a:xfrm>
            <a:off x="395536" y="1340768"/>
            <a:ext cx="8496944" cy="2304256"/>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lang="en-US" sz="2800">
                <a:latin typeface="Arial"/>
                <a:ea typeface="Arial"/>
                <a:cs typeface="Arial"/>
                <a:sym typeface="Arial"/>
              </a:rPr>
              <a:t>Which is the best way to interact with a smart TV? Why?</a:t>
            </a:r>
            <a:endParaRPr/>
          </a:p>
          <a:p>
            <a:pPr indent="-222250" lvl="0" marL="228600" rtl="0" algn="l">
              <a:lnSpc>
                <a:spcPct val="90000"/>
              </a:lnSpc>
              <a:spcBef>
                <a:spcPts val="750"/>
              </a:spcBef>
              <a:spcAft>
                <a:spcPts val="0"/>
              </a:spcAft>
              <a:buClr>
                <a:schemeClr val="dk1"/>
              </a:buClr>
              <a:buSzPct val="100000"/>
              <a:buChar char="•"/>
            </a:pPr>
            <a:r>
              <a:rPr lang="en-US" sz="2800">
                <a:latin typeface="Arial"/>
                <a:ea typeface="Arial"/>
                <a:cs typeface="Arial"/>
                <a:sym typeface="Arial"/>
              </a:rPr>
              <a:t>Pecking using a grid keyboard via a remote control</a:t>
            </a:r>
            <a:endParaRPr/>
          </a:p>
          <a:p>
            <a:pPr indent="-222250" lvl="0" marL="228600" rtl="0" algn="l">
              <a:lnSpc>
                <a:spcPct val="90000"/>
              </a:lnSpc>
              <a:spcBef>
                <a:spcPts val="750"/>
              </a:spcBef>
              <a:spcAft>
                <a:spcPts val="0"/>
              </a:spcAft>
              <a:buClr>
                <a:schemeClr val="dk1"/>
              </a:buClr>
              <a:buSzPct val="100000"/>
              <a:buChar char="•"/>
            </a:pPr>
            <a:r>
              <a:rPr lang="en-US" sz="2800">
                <a:latin typeface="Arial"/>
                <a:ea typeface="Arial"/>
                <a:cs typeface="Arial"/>
                <a:sym typeface="Arial"/>
              </a:rPr>
              <a:t>Swiping across two alphanumeric rows using a touchpad </a:t>
            </a:r>
            <a:endParaRPr/>
          </a:p>
          <a:p>
            <a:pPr indent="-222250" lvl="0" marL="228600" rtl="0" algn="l">
              <a:lnSpc>
                <a:spcPct val="90000"/>
              </a:lnSpc>
              <a:spcBef>
                <a:spcPts val="750"/>
              </a:spcBef>
              <a:spcAft>
                <a:spcPts val="0"/>
              </a:spcAft>
              <a:buClr>
                <a:schemeClr val="dk1"/>
              </a:buClr>
              <a:buSzPct val="100000"/>
              <a:buChar char="•"/>
            </a:pPr>
            <a:r>
              <a:rPr lang="en-US" sz="2800">
                <a:latin typeface="Arial"/>
                <a:ea typeface="Arial"/>
                <a:cs typeface="Arial"/>
                <a:sym typeface="Arial"/>
              </a:rPr>
              <a:t>Voice control using remote or smart speaker</a:t>
            </a:r>
            <a:endParaRPr/>
          </a:p>
          <a:p>
            <a:pPr indent="-6985" lvl="0" marL="171450" rtl="0" algn="ctr">
              <a:lnSpc>
                <a:spcPct val="90000"/>
              </a:lnSpc>
              <a:spcBef>
                <a:spcPts val="750"/>
              </a:spcBef>
              <a:spcAft>
                <a:spcPts val="0"/>
              </a:spcAft>
              <a:buClr>
                <a:schemeClr val="dk1"/>
              </a:buClr>
              <a:buSzPct val="100000"/>
              <a:buNone/>
            </a:pPr>
            <a:r>
              <a:t/>
            </a:r>
            <a:endParaRPr sz="2800">
              <a:solidFill>
                <a:srgbClr val="7030A0"/>
              </a:solidFill>
            </a:endParaRPr>
          </a:p>
          <a:p>
            <a:pPr indent="-6985" lvl="0" marL="171450" rtl="0" algn="ctr">
              <a:lnSpc>
                <a:spcPct val="90000"/>
              </a:lnSpc>
              <a:spcBef>
                <a:spcPts val="750"/>
              </a:spcBef>
              <a:spcAft>
                <a:spcPts val="0"/>
              </a:spcAft>
              <a:buClr>
                <a:schemeClr val="dk1"/>
              </a:buClr>
              <a:buSzPct val="100000"/>
              <a:buNone/>
            </a:pPr>
            <a:r>
              <a:t/>
            </a:r>
            <a:endParaRPr sz="2800">
              <a:solidFill>
                <a:srgbClr val="7030A0"/>
              </a:solidFill>
            </a:endParaRPr>
          </a:p>
          <a:p>
            <a:pPr indent="-118618" lvl="0" marL="171450" rtl="0" algn="ctr">
              <a:lnSpc>
                <a:spcPct val="90000"/>
              </a:lnSpc>
              <a:spcBef>
                <a:spcPts val="750"/>
              </a:spcBef>
              <a:spcAft>
                <a:spcPts val="0"/>
              </a:spcAft>
              <a:buClr>
                <a:schemeClr val="dk1"/>
              </a:buClr>
              <a:buSzPct val="100000"/>
              <a:buNone/>
            </a:pPr>
            <a:r>
              <a:t/>
            </a:r>
            <a:endParaRPr sz="900">
              <a:solidFill>
                <a:srgbClr val="7030A0"/>
              </a:solidFill>
            </a:endParaRPr>
          </a:p>
        </p:txBody>
      </p:sp>
      <p:pic>
        <p:nvPicPr>
          <p:cNvPr descr="Screenshot of typing on a TV screen by selecting letters and numbers from a square matrix." id="157" name="Google Shape;157;p9"/>
          <p:cNvPicPr preferRelativeResize="0"/>
          <p:nvPr/>
        </p:nvPicPr>
        <p:blipFill rotWithShape="1">
          <a:blip r:embed="rId3">
            <a:alphaModFix/>
          </a:blip>
          <a:srcRect b="0" l="0" r="0" t="0"/>
          <a:stretch/>
        </p:blipFill>
        <p:spPr>
          <a:xfrm>
            <a:off x="611560" y="3792365"/>
            <a:ext cx="3128651" cy="2348880"/>
          </a:xfrm>
          <a:prstGeom prst="rect">
            <a:avLst/>
          </a:prstGeom>
          <a:noFill/>
          <a:ln>
            <a:noFill/>
          </a:ln>
        </p:spPr>
      </p:pic>
      <p:pic>
        <p:nvPicPr>
          <p:cNvPr descr="Screenshot of typing on a TV screen by swiping along a single line of letters and numbers." id="158" name="Google Shape;158;p9"/>
          <p:cNvPicPr preferRelativeResize="0"/>
          <p:nvPr/>
        </p:nvPicPr>
        <p:blipFill rotWithShape="1">
          <a:blip r:embed="rId4">
            <a:alphaModFix/>
          </a:blip>
          <a:srcRect b="0" l="0" r="0" t="0"/>
          <a:stretch/>
        </p:blipFill>
        <p:spPr>
          <a:xfrm>
            <a:off x="4211960" y="3772347"/>
            <a:ext cx="4112346" cy="231319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descr="User-Centered Design (UCD) Process: Begin: Identify Need 1: Specify Context of Use 2: Specify Requirements 3: Produce Design Solutions 4: Evaluate Designs System may be Satisfied or Iterative Process May Begin Again" id="760" name="Google Shape;760;p90"/>
          <p:cNvPicPr preferRelativeResize="0"/>
          <p:nvPr/>
        </p:nvPicPr>
        <p:blipFill rotWithShape="1">
          <a:blip r:embed="rId3">
            <a:alphaModFix/>
          </a:blip>
          <a:srcRect b="0" l="0" r="0" t="0"/>
          <a:stretch/>
        </p:blipFill>
        <p:spPr>
          <a:xfrm>
            <a:off x="1835696" y="1066800"/>
            <a:ext cx="5616624" cy="48824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92929"/>
              </a:buClr>
              <a:buSzPts val="4000"/>
              <a:buFont typeface="Arial"/>
              <a:buNone/>
            </a:pPr>
            <a:r>
              <a:rPr b="1" i="0" lang="en-US">
                <a:solidFill>
                  <a:srgbClr val="292929"/>
                </a:solidFill>
                <a:latin typeface="Arial"/>
                <a:ea typeface="Arial"/>
                <a:cs typeface="Arial"/>
                <a:sym typeface="Arial"/>
              </a:rPr>
              <a:t>6 Laws that Help You Create a Better Design</a:t>
            </a:r>
            <a:endParaRPr/>
          </a:p>
        </p:txBody>
      </p:sp>
      <p:sp>
        <p:nvSpPr>
          <p:cNvPr id="766" name="Google Shape;766;p91"/>
          <p:cNvSpPr txBox="1"/>
          <p:nvPr>
            <p:ph idx="1" type="body"/>
          </p:nvPr>
        </p:nvSpPr>
        <p:spPr>
          <a:xfrm>
            <a:off x="628650" y="1556792"/>
            <a:ext cx="8263830" cy="4620171"/>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000"/>
              <a:buFont typeface="Noto Sans Symbols"/>
              <a:buChar char="❖"/>
            </a:pPr>
            <a:r>
              <a:rPr lang="en-US" sz="2000">
                <a:latin typeface="Tahoma"/>
                <a:ea typeface="Tahoma"/>
                <a:cs typeface="Tahoma"/>
                <a:sym typeface="Tahoma"/>
              </a:rPr>
              <a:t>A</a:t>
            </a:r>
            <a:r>
              <a:rPr b="0" lang="en-US" sz="2000">
                <a:latin typeface="Tahoma"/>
                <a:ea typeface="Tahoma"/>
                <a:cs typeface="Tahoma"/>
                <a:sym typeface="Tahoma"/>
              </a:rPr>
              <a:t> common goal of every product — to make the users’ life easier. </a:t>
            </a:r>
            <a:endParaRPr/>
          </a:p>
          <a:p>
            <a:pPr indent="-171450" lvl="0" marL="171450" rtl="0" algn="just">
              <a:lnSpc>
                <a:spcPct val="90000"/>
              </a:lnSpc>
              <a:spcBef>
                <a:spcPts val="750"/>
              </a:spcBef>
              <a:spcAft>
                <a:spcPts val="0"/>
              </a:spcAft>
              <a:buClr>
                <a:schemeClr val="dk1"/>
              </a:buClr>
              <a:buSzPts val="2000"/>
              <a:buFont typeface="Noto Sans Symbols"/>
              <a:buChar char="❖"/>
            </a:pPr>
            <a:r>
              <a:rPr lang="en-US" sz="2000">
                <a:latin typeface="Tahoma"/>
                <a:ea typeface="Tahoma"/>
                <a:cs typeface="Tahoma"/>
                <a:sym typeface="Tahoma"/>
              </a:rPr>
              <a:t>S</a:t>
            </a:r>
            <a:r>
              <a:rPr b="0" lang="en-US" sz="2000">
                <a:latin typeface="Tahoma"/>
                <a:ea typeface="Tahoma"/>
                <a:cs typeface="Tahoma"/>
                <a:sym typeface="Tahoma"/>
              </a:rPr>
              <a:t>ome famous principles from psychology, philosophy and economics that you can apply to your design.</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Hick’s Law</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Jakob’s Law</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Ockham’s Razor Law</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Fitt’s Law</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Weber’s Law</a:t>
            </a:r>
            <a:endParaRPr/>
          </a:p>
          <a:p>
            <a:pPr indent="-171450" lvl="1" marL="514350" rtl="0" algn="just">
              <a:lnSpc>
                <a:spcPct val="90000"/>
              </a:lnSpc>
              <a:spcBef>
                <a:spcPts val="375"/>
              </a:spcBef>
              <a:spcAft>
                <a:spcPts val="0"/>
              </a:spcAft>
              <a:buClr>
                <a:schemeClr val="dk1"/>
              </a:buClr>
              <a:buSzPts val="2000"/>
              <a:buFont typeface="Noto Sans Symbols"/>
              <a:buChar char="▪"/>
            </a:pPr>
            <a:r>
              <a:rPr i="1" lang="en-US">
                <a:latin typeface="Tahoma"/>
                <a:ea typeface="Tahoma"/>
                <a:cs typeface="Tahoma"/>
                <a:sym typeface="Tahoma"/>
              </a:rPr>
              <a:t>Pareto’s Law</a:t>
            </a:r>
            <a:endParaRPr/>
          </a:p>
          <a:p>
            <a:pPr indent="-171450" lvl="0" marL="171450" rtl="0" algn="just">
              <a:lnSpc>
                <a:spcPct val="90000"/>
              </a:lnSpc>
              <a:spcBef>
                <a:spcPts val="750"/>
              </a:spcBef>
              <a:spcAft>
                <a:spcPts val="0"/>
              </a:spcAft>
              <a:buClr>
                <a:schemeClr val="dk1"/>
              </a:buClr>
              <a:buSzPts val="2000"/>
              <a:buFont typeface="Noto Sans Symbols"/>
              <a:buChar char="❖"/>
            </a:pPr>
            <a:r>
              <a:rPr lang="en-US" sz="2000">
                <a:latin typeface="Tahoma"/>
                <a:ea typeface="Tahoma"/>
                <a:cs typeface="Tahoma"/>
                <a:sym typeface="Tahoma"/>
              </a:rPr>
              <a:t>Apart from the basic design principles, there are other rules or laws that you can follow to make your design stand out like the </a:t>
            </a:r>
            <a:r>
              <a:rPr i="1" lang="en-US" sz="2000">
                <a:latin typeface="Tahoma"/>
                <a:ea typeface="Tahoma"/>
                <a:cs typeface="Tahoma"/>
                <a:sym typeface="Tahoma"/>
              </a:rPr>
              <a:t>golden rules</a:t>
            </a:r>
            <a:r>
              <a:rPr b="0" i="1" lang="en-US" sz="2000">
                <a:latin typeface="Tahoma"/>
                <a:ea typeface="Tahoma"/>
                <a:cs typeface="Tahoma"/>
                <a:sym typeface="Tahoma"/>
              </a:rPr>
              <a:t>.</a:t>
            </a:r>
            <a:endParaRPr/>
          </a:p>
          <a:p>
            <a:pPr indent="-44450" lvl="0" marL="171450" rtl="0" algn="just">
              <a:lnSpc>
                <a:spcPct val="90000"/>
              </a:lnSpc>
              <a:spcBef>
                <a:spcPts val="750"/>
              </a:spcBef>
              <a:spcAft>
                <a:spcPts val="0"/>
              </a:spcAft>
              <a:buClr>
                <a:schemeClr val="dk1"/>
              </a:buClr>
              <a:buSzPts val="2000"/>
              <a:buFont typeface="Noto Sans Symbols"/>
              <a:buNone/>
            </a:pPr>
            <a:r>
              <a:t/>
            </a:r>
            <a:endParaRPr sz="2000">
              <a:latin typeface="Tahoma"/>
              <a:ea typeface="Tahoma"/>
              <a:cs typeface="Tahoma"/>
              <a:sym typeface="Tahoma"/>
            </a:endParaRPr>
          </a:p>
          <a:p>
            <a:pPr indent="-44450" lvl="0" marL="171450" rtl="0" algn="just">
              <a:lnSpc>
                <a:spcPct val="90000"/>
              </a:lnSpc>
              <a:spcBef>
                <a:spcPts val="750"/>
              </a:spcBef>
              <a:spcAft>
                <a:spcPts val="0"/>
              </a:spcAft>
              <a:buClr>
                <a:schemeClr val="dk1"/>
              </a:buClr>
              <a:buSzPts val="2000"/>
              <a:buNone/>
            </a:pPr>
            <a:r>
              <a:t/>
            </a:r>
            <a:endParaRPr sz="2000">
              <a:latin typeface="Tahoma"/>
              <a:ea typeface="Tahoma"/>
              <a:cs typeface="Tahoma"/>
              <a:sym typeface="Tahom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3200"/>
              <a:buFont typeface="Arial"/>
              <a:buNone/>
            </a:pPr>
            <a:r>
              <a:rPr lang="en-US" sz="3200"/>
              <a:t>Fitts’ Law: Make it simple, but significant</a:t>
            </a:r>
            <a:endParaRPr sz="3200"/>
          </a:p>
        </p:txBody>
      </p:sp>
      <p:sp>
        <p:nvSpPr>
          <p:cNvPr id="772" name="Google Shape;772;p9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chemeClr val="dk1"/>
              </a:buClr>
              <a:buSzPts val="2200"/>
              <a:buFont typeface="Noto Sans Symbols"/>
              <a:buChar char="⮚"/>
            </a:pPr>
            <a:r>
              <a:rPr lang="en-US" sz="2200">
                <a:latin typeface="Arial"/>
                <a:ea typeface="Arial"/>
                <a:cs typeface="Arial"/>
                <a:sym typeface="Arial"/>
              </a:rPr>
              <a:t>Fitts’s law is a predictive model of human movement developed by Paul Fitts, an American psychologist.</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Fitts’ law states that the amount of time required for a person to move a pointer (e.g., mouse cursor) to a target area is a function of the distance to the target divided by the size of the target.</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 Thus, the longer the distance and the smaller the target’s size, the longer it takes.</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By his law, fast movements and small targets result in greater error rates, due to the speed-accuracy trade-off.</a:t>
            </a:r>
            <a:endParaRPr sz="2200">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3"/>
          <p:cNvSpPr txBox="1"/>
          <p:nvPr>
            <p:ph idx="1" type="body"/>
          </p:nvPr>
        </p:nvSpPr>
        <p:spPr>
          <a:xfrm>
            <a:off x="628650" y="1253325"/>
            <a:ext cx="7886700" cy="4351200"/>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Fitts’ law is widely applied in user experience (UX) and user interface (UI) design.</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For example, this law influenced the convention of making interactive buttons large (especially on finger-operated mobile devices)—smaller buttons are more difficult (and time-consuming) to click. </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Likewise, the distance between a user’s task/attention area and the task-related button should be kept as short as possible</a:t>
            </a:r>
            <a:r>
              <a:rPr b="0" i="0" lang="en-US" sz="2200">
                <a:solidFill>
                  <a:srgbClr val="2B2B2B"/>
                </a:solidFill>
                <a:latin typeface="Merriweather"/>
                <a:ea typeface="Merriweather"/>
                <a:cs typeface="Merriweather"/>
                <a:sym typeface="Merriweather"/>
              </a:rPr>
              <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31750" lvl="0" marL="171450" rtl="0" algn="just">
              <a:lnSpc>
                <a:spcPct val="90000"/>
              </a:lnSpc>
              <a:spcBef>
                <a:spcPts val="0"/>
              </a:spcBef>
              <a:spcAft>
                <a:spcPts val="0"/>
              </a:spcAft>
              <a:buClr>
                <a:schemeClr val="dk1"/>
              </a:buClr>
              <a:buSzPts val="2200"/>
              <a:buFont typeface="Noto Sans Symbols"/>
              <a:buNone/>
            </a:pPr>
            <a:r>
              <a:t/>
            </a:r>
            <a:endParaRPr sz="2200">
              <a:latin typeface="Merriweather"/>
              <a:ea typeface="Merriweather"/>
              <a:cs typeface="Merriweather"/>
              <a:sym typeface="Merriweather"/>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When it is used in a design, it means that your buttons should be large, obvious and the distance between one action to the next should be minimised.</a:t>
            </a:r>
            <a:endParaRPr/>
          </a:p>
          <a:p>
            <a:pPr indent="0" lvl="0" marL="0" rtl="0" algn="just">
              <a:lnSpc>
                <a:spcPct val="90000"/>
              </a:lnSpc>
              <a:spcBef>
                <a:spcPts val="750"/>
              </a:spcBef>
              <a:spcAft>
                <a:spcPts val="0"/>
              </a:spcAft>
              <a:buClr>
                <a:schemeClr val="dk1"/>
              </a:buClr>
              <a:buSzPts val="2200"/>
              <a:buNone/>
            </a:pPr>
            <a:r>
              <a:t/>
            </a:r>
            <a:endParaRPr sz="2200">
              <a:latin typeface="Arial"/>
              <a:ea typeface="Arial"/>
              <a:cs typeface="Arial"/>
              <a:sym typeface="Arial"/>
            </a:endParaRPr>
          </a:p>
          <a:p>
            <a:pPr indent="-171450" lvl="0" marL="171450" rtl="0" algn="just">
              <a:lnSpc>
                <a:spcPct val="90000"/>
              </a:lnSpc>
              <a:spcBef>
                <a:spcPts val="750"/>
              </a:spcBef>
              <a:spcAft>
                <a:spcPts val="0"/>
              </a:spcAft>
              <a:buClr>
                <a:schemeClr val="dk1"/>
              </a:buClr>
              <a:buSzPts val="2200"/>
              <a:buFont typeface="Noto Sans Symbols"/>
              <a:buChar char="⮚"/>
            </a:pPr>
            <a:r>
              <a:rPr lang="en-US" sz="2200">
                <a:latin typeface="Arial"/>
                <a:ea typeface="Arial"/>
                <a:cs typeface="Arial"/>
                <a:sym typeface="Arial"/>
              </a:rPr>
              <a:t>Pop-up menus better support immediate selection of interactive elements than dropdown menus as the user does not have to move the cursor from its </a:t>
            </a:r>
            <a:r>
              <a:rPr b="0" i="0" lang="en-US" sz="2200">
                <a:solidFill>
                  <a:srgbClr val="2B2B2B"/>
                </a:solidFill>
                <a:latin typeface="Arial"/>
                <a:ea typeface="Arial"/>
                <a:cs typeface="Arial"/>
                <a:sym typeface="Arial"/>
              </a:rPr>
              <a:t>current position.</a:t>
            </a:r>
            <a:endParaRPr sz="2200">
              <a:latin typeface="Arial"/>
              <a:ea typeface="Arial"/>
              <a:cs typeface="Arial"/>
              <a:sym typeface="Arial"/>
            </a:endParaRPr>
          </a:p>
          <a:p>
            <a:pPr indent="0" lvl="0" marL="0" rtl="0" algn="just">
              <a:lnSpc>
                <a:spcPct val="90000"/>
              </a:lnSpc>
              <a:spcBef>
                <a:spcPts val="750"/>
              </a:spcBef>
              <a:spcAft>
                <a:spcPts val="0"/>
              </a:spcAft>
              <a:buClr>
                <a:schemeClr val="dk1"/>
              </a:buClr>
              <a:buSzPts val="2200"/>
              <a:buNone/>
            </a:pPr>
            <a:r>
              <a:t/>
            </a:r>
            <a:endParaRPr sz="2200">
              <a:latin typeface="Merriweather"/>
              <a:ea typeface="Merriweather"/>
              <a:cs typeface="Merriweather"/>
              <a:sym typeface="Merriweather"/>
            </a:endParaRPr>
          </a:p>
          <a:p>
            <a:pPr indent="0" lvl="0" marL="0" rtl="0" algn="just">
              <a:lnSpc>
                <a:spcPct val="90000"/>
              </a:lnSpc>
              <a:spcBef>
                <a:spcPts val="750"/>
              </a:spcBef>
              <a:spcAft>
                <a:spcPts val="0"/>
              </a:spcAft>
              <a:buClr>
                <a:schemeClr val="dk1"/>
              </a:buClr>
              <a:buSzPts val="2200"/>
              <a:buNone/>
            </a:pPr>
            <a:r>
              <a:t/>
            </a:r>
            <a:endParaRPr sz="2200">
              <a:latin typeface="Merriweather"/>
              <a:ea typeface="Merriweather"/>
              <a:cs typeface="Merriweather"/>
              <a:sym typeface="Merriweather"/>
            </a:endParaRPr>
          </a:p>
          <a:p>
            <a:pPr indent="0" lvl="0" marL="0" rtl="0" algn="just">
              <a:lnSpc>
                <a:spcPct val="90000"/>
              </a:lnSpc>
              <a:spcBef>
                <a:spcPts val="750"/>
              </a:spcBef>
              <a:spcAft>
                <a:spcPts val="0"/>
              </a:spcAft>
              <a:buClr>
                <a:schemeClr val="dk1"/>
              </a:buClr>
              <a:buSzPts val="2200"/>
              <a:buNone/>
            </a:pPr>
            <a:r>
              <a:t/>
            </a:r>
            <a:endParaRPr sz="2200">
              <a:latin typeface="Merriweather"/>
              <a:ea typeface="Merriweather"/>
              <a:cs typeface="Merriweather"/>
              <a:sym typeface="Merriweathe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t/>
            </a:r>
            <a:endParaRPr/>
          </a:p>
        </p:txBody>
      </p:sp>
      <p:pic>
        <p:nvPicPr>
          <p:cNvPr id="788" name="Google Shape;788;p95"/>
          <p:cNvPicPr preferRelativeResize="0"/>
          <p:nvPr>
            <p:ph idx="1" type="body"/>
          </p:nvPr>
        </p:nvPicPr>
        <p:blipFill rotWithShape="1">
          <a:blip r:embed="rId3">
            <a:alphaModFix/>
          </a:blip>
          <a:srcRect b="0" l="0" r="0" t="0"/>
          <a:stretch/>
        </p:blipFill>
        <p:spPr>
          <a:xfrm>
            <a:off x="827584" y="1916832"/>
            <a:ext cx="7687766" cy="396044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6"/>
          <p:cNvSpPr txBox="1"/>
          <p:nvPr>
            <p:ph type="title"/>
          </p:nvPr>
        </p:nvSpPr>
        <p:spPr>
          <a:xfrm>
            <a:off x="628650" y="365127"/>
            <a:ext cx="7886700" cy="868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48135"/>
              </a:buClr>
              <a:buSzPct val="100000"/>
              <a:buFont typeface="Arial"/>
              <a:buNone/>
            </a:pPr>
            <a:r>
              <a:rPr lang="en-US"/>
              <a:t>Hick’s Law: More options, more problems</a:t>
            </a:r>
            <a:endParaRPr/>
          </a:p>
        </p:txBody>
      </p:sp>
      <p:sp>
        <p:nvSpPr>
          <p:cNvPr id="794" name="Google Shape;794;p96"/>
          <p:cNvSpPr txBox="1"/>
          <p:nvPr>
            <p:ph idx="1" type="body"/>
          </p:nvPr>
        </p:nvSpPr>
        <p:spPr>
          <a:xfrm>
            <a:off x="628650" y="1412776"/>
            <a:ext cx="7886700" cy="4764187"/>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dk1"/>
              </a:buClr>
              <a:buSzPts val="2200"/>
              <a:buFont typeface="Noto Sans Symbols"/>
              <a:buChar char="⮚"/>
            </a:pPr>
            <a:r>
              <a:rPr lang="en-US" sz="2200">
                <a:latin typeface="Arial"/>
                <a:ea typeface="Arial"/>
                <a:cs typeface="Arial"/>
                <a:sym typeface="Arial"/>
              </a:rPr>
              <a:t>Hick’s law, a psychology principle that is named after two psychologists, William Edmund Hick and Ray Hyman, states that the more options available for the users, the longer time it will take for them to make a decision.</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Delivering a good user</a:t>
            </a:r>
            <a:r>
              <a:rPr lang="en-US" sz="2200">
                <a:solidFill>
                  <a:srgbClr val="2B2B2B"/>
                </a:solidFill>
                <a:latin typeface="Arial"/>
                <a:ea typeface="Arial"/>
                <a:cs typeface="Arial"/>
                <a:sym typeface="Arial"/>
              </a:rPr>
              <a:t> </a:t>
            </a:r>
            <a:r>
              <a:rPr b="0" i="0" lang="en-US" sz="2200">
                <a:solidFill>
                  <a:srgbClr val="2B2B2B"/>
                </a:solidFill>
                <a:latin typeface="Arial"/>
                <a:ea typeface="Arial"/>
                <a:cs typeface="Arial"/>
                <a:sym typeface="Arial"/>
              </a:rPr>
              <a:t>experience requires that first you find out the functionalities that will answer </a:t>
            </a:r>
            <a:r>
              <a:rPr lang="en-US" sz="2200">
                <a:solidFill>
                  <a:srgbClr val="2B2B2B"/>
                </a:solidFill>
                <a:latin typeface="Arial"/>
                <a:ea typeface="Arial"/>
                <a:cs typeface="Arial"/>
                <a:sym typeface="Arial"/>
              </a:rPr>
              <a:t>users</a:t>
            </a:r>
            <a:r>
              <a:rPr b="0" i="0" lang="en-US" sz="2200">
                <a:solidFill>
                  <a:srgbClr val="2B2B2B"/>
                </a:solidFill>
                <a:latin typeface="Arial"/>
                <a:ea typeface="Arial"/>
                <a:cs typeface="Arial"/>
                <a:sym typeface="Arial"/>
              </a:rPr>
              <a:t> needs; second, you need to guide them to the specific functions they need </a:t>
            </a:r>
            <a:r>
              <a:rPr b="0" i="1" lang="en-US" sz="2200">
                <a:solidFill>
                  <a:srgbClr val="2B2B2B"/>
                </a:solidFill>
                <a:latin typeface="Arial"/>
                <a:ea typeface="Arial"/>
                <a:cs typeface="Arial"/>
                <a:sym typeface="Arial"/>
              </a:rPr>
              <a:t>most</a:t>
            </a:r>
            <a:r>
              <a:rPr b="0" i="0" lang="en-US" sz="2200">
                <a:solidFill>
                  <a:srgbClr val="2B2B2B"/>
                </a:solidFill>
                <a:latin typeface="Arial"/>
                <a:ea typeface="Arial"/>
                <a:cs typeface="Arial"/>
                <a:sym typeface="Arial"/>
              </a:rPr>
              <a:t>. </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ts val="2200"/>
              <a:buFont typeface="Noto Sans Symbols"/>
              <a:buChar char="⮚"/>
            </a:pPr>
            <a:r>
              <a:rPr b="0" i="0" lang="en-US" sz="2200">
                <a:solidFill>
                  <a:srgbClr val="2B2B2B"/>
                </a:solidFill>
                <a:latin typeface="Arial"/>
                <a:ea typeface="Arial"/>
                <a:cs typeface="Arial"/>
                <a:sym typeface="Arial"/>
              </a:rPr>
              <a:t>If users end up stuck in the decision-making process of “what next?”, they may become confused, frustrated, or leave your website.</a:t>
            </a:r>
            <a:endParaRPr/>
          </a:p>
          <a:p>
            <a:pPr indent="-31750" lvl="0" marL="171450" rtl="0" algn="just">
              <a:lnSpc>
                <a:spcPct val="90000"/>
              </a:lnSpc>
              <a:spcBef>
                <a:spcPts val="750"/>
              </a:spcBef>
              <a:spcAft>
                <a:spcPts val="0"/>
              </a:spcAft>
              <a:buClr>
                <a:schemeClr val="dk1"/>
              </a:buClr>
              <a:buSzPts val="2200"/>
              <a:buFont typeface="Noto Sans Symbols"/>
              <a:buNone/>
            </a:pPr>
            <a:r>
              <a:t/>
            </a:r>
            <a:endParaRPr b="0" i="0" sz="2200">
              <a:solidFill>
                <a:srgbClr val="2B2B2B"/>
              </a:solidFill>
              <a:latin typeface="Merriweather"/>
              <a:ea typeface="Merriweather"/>
              <a:cs typeface="Merriweather"/>
              <a:sym typeface="Merriweather"/>
            </a:endParaRPr>
          </a:p>
          <a:p>
            <a:pPr indent="-44450" lvl="0" marL="171450" rtl="0" algn="just">
              <a:lnSpc>
                <a:spcPct val="90000"/>
              </a:lnSpc>
              <a:spcBef>
                <a:spcPts val="750"/>
              </a:spcBef>
              <a:spcAft>
                <a:spcPts val="0"/>
              </a:spcAft>
              <a:buClr>
                <a:schemeClr val="dk1"/>
              </a:buClr>
              <a:buSzPts val="2000"/>
              <a:buNone/>
            </a:pPr>
            <a:r>
              <a:t/>
            </a: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7"/>
          <p:cNvSpPr txBox="1"/>
          <p:nvPr>
            <p:ph idx="1" type="body"/>
          </p:nvPr>
        </p:nvSpPr>
        <p:spPr>
          <a:xfrm>
            <a:off x="628650" y="1196752"/>
            <a:ext cx="8119814" cy="5092131"/>
          </a:xfrm>
          <a:prstGeom prst="rect">
            <a:avLst/>
          </a:prstGeom>
          <a:noFill/>
          <a:ln>
            <a:noFill/>
          </a:ln>
        </p:spPr>
        <p:txBody>
          <a:bodyPr anchorCtr="0" anchor="t" bIns="45700" lIns="91425" spcFirstLastPara="1" rIns="91425" wrap="square" tIns="45700">
            <a:normAutofit fontScale="85000" lnSpcReduction="10000"/>
          </a:bodyPr>
          <a:lstStyle/>
          <a:p>
            <a:pPr indent="-171450" lvl="0" marL="171450" rtl="0" algn="just">
              <a:lnSpc>
                <a:spcPct val="90000"/>
              </a:lnSpc>
              <a:spcBef>
                <a:spcPts val="0"/>
              </a:spcBef>
              <a:spcAft>
                <a:spcPts val="0"/>
              </a:spcAft>
              <a:buClr>
                <a:srgbClr val="2B2B2B"/>
              </a:buClr>
              <a:buSzPct val="100000"/>
              <a:buFont typeface="Noto Sans Symbols"/>
              <a:buChar char="⮚"/>
            </a:pPr>
            <a:r>
              <a:rPr b="0" i="0" lang="en-US" sz="2800">
                <a:solidFill>
                  <a:srgbClr val="2B2B2B"/>
                </a:solidFill>
                <a:latin typeface="Arial"/>
                <a:ea typeface="Arial"/>
                <a:cs typeface="Arial"/>
                <a:sym typeface="Arial"/>
              </a:rPr>
              <a:t>Hick’s Law is a simple idea that says that the more choices you present your users with, the longer it will take them to reach a decision.</a:t>
            </a:r>
            <a:endParaRPr/>
          </a:p>
          <a:p>
            <a:pPr indent="-20320" lvl="0" marL="171450" rtl="0" algn="just">
              <a:lnSpc>
                <a:spcPct val="90000"/>
              </a:lnSpc>
              <a:spcBef>
                <a:spcPts val="750"/>
              </a:spcBef>
              <a:spcAft>
                <a:spcPts val="0"/>
              </a:spcAft>
              <a:buClr>
                <a:schemeClr val="dk1"/>
              </a:buClr>
              <a:buSzPct val="100000"/>
              <a:buFont typeface="Noto Sans Symbols"/>
              <a:buNone/>
            </a:pPr>
            <a:r>
              <a:t/>
            </a:r>
            <a:endParaRPr b="0" i="0" sz="2800">
              <a:solidFill>
                <a:srgbClr val="2B2B2B"/>
              </a:solidFill>
              <a:latin typeface="Arial"/>
              <a:ea typeface="Arial"/>
              <a:cs typeface="Arial"/>
              <a:sym typeface="Arial"/>
            </a:endParaRPr>
          </a:p>
          <a:p>
            <a:pPr indent="-171450" lvl="0" marL="171450" rtl="0" algn="just">
              <a:lnSpc>
                <a:spcPct val="90000"/>
              </a:lnSpc>
              <a:spcBef>
                <a:spcPts val="750"/>
              </a:spcBef>
              <a:spcAft>
                <a:spcPts val="0"/>
              </a:spcAft>
              <a:buClr>
                <a:srgbClr val="2B2B2B"/>
              </a:buClr>
              <a:buSzPct val="100000"/>
              <a:buFont typeface="Noto Sans Symbols"/>
              <a:buChar char="⮚"/>
            </a:pPr>
            <a:r>
              <a:rPr b="0" i="0" lang="en-US" sz="2800">
                <a:solidFill>
                  <a:srgbClr val="2B2B2B"/>
                </a:solidFill>
                <a:latin typeface="Arial"/>
                <a:ea typeface="Arial"/>
                <a:cs typeface="Arial"/>
                <a:sym typeface="Arial"/>
              </a:rPr>
              <a:t>Users bombarded with choices have to take time to interpret and decide, giving them work they don’t want.</a:t>
            </a:r>
            <a:endParaRPr/>
          </a:p>
          <a:p>
            <a:pPr indent="-20320" lvl="0" marL="171450" rtl="0" algn="just">
              <a:lnSpc>
                <a:spcPct val="90000"/>
              </a:lnSpc>
              <a:spcBef>
                <a:spcPts val="750"/>
              </a:spcBef>
              <a:spcAft>
                <a:spcPts val="0"/>
              </a:spcAft>
              <a:buClr>
                <a:schemeClr val="dk1"/>
              </a:buClr>
              <a:buSzPct val="100000"/>
              <a:buFont typeface="Noto Sans Symbols"/>
              <a:buNone/>
            </a:pPr>
            <a:r>
              <a:t/>
            </a:r>
            <a:endParaRPr sz="2800">
              <a:latin typeface="Arial"/>
              <a:ea typeface="Arial"/>
              <a:cs typeface="Arial"/>
              <a:sym typeface="Arial"/>
            </a:endParaRPr>
          </a:p>
          <a:p>
            <a:pPr indent="-171450" lvl="0" marL="171450" rtl="0" algn="just">
              <a:lnSpc>
                <a:spcPct val="90000"/>
              </a:lnSpc>
              <a:spcBef>
                <a:spcPts val="750"/>
              </a:spcBef>
              <a:spcAft>
                <a:spcPts val="0"/>
              </a:spcAft>
              <a:buClr>
                <a:schemeClr val="dk1"/>
              </a:buClr>
              <a:buSzPct val="100000"/>
              <a:buFont typeface="Noto Sans Symbols"/>
              <a:buChar char="⮚"/>
            </a:pPr>
            <a:r>
              <a:rPr lang="en-US" sz="2800">
                <a:latin typeface="Arial"/>
                <a:ea typeface="Arial"/>
                <a:cs typeface="Arial"/>
                <a:sym typeface="Arial"/>
              </a:rPr>
              <a:t>When there are lots of options available, your users would need to learn, consider and weigh all the options before making up their mind. That means it takes a longer time to reach their goal. </a:t>
            </a:r>
            <a:endParaRPr/>
          </a:p>
          <a:p>
            <a:pPr indent="-20320" lvl="0" marL="171450" rtl="0" algn="just">
              <a:lnSpc>
                <a:spcPct val="90000"/>
              </a:lnSpc>
              <a:spcBef>
                <a:spcPts val="750"/>
              </a:spcBef>
              <a:spcAft>
                <a:spcPts val="0"/>
              </a:spcAft>
              <a:buClr>
                <a:schemeClr val="dk1"/>
              </a:buClr>
              <a:buSzPct val="100000"/>
              <a:buFont typeface="Noto Sans Symbols"/>
              <a:buNone/>
            </a:pPr>
            <a:r>
              <a:t/>
            </a:r>
            <a:endParaRPr sz="2800">
              <a:latin typeface="Arial"/>
              <a:ea typeface="Arial"/>
              <a:cs typeface="Arial"/>
              <a:sym typeface="Arial"/>
            </a:endParaRPr>
          </a:p>
          <a:p>
            <a:pPr indent="-171450" lvl="0" marL="171450" rtl="0" algn="just">
              <a:lnSpc>
                <a:spcPct val="90000"/>
              </a:lnSpc>
              <a:spcBef>
                <a:spcPts val="750"/>
              </a:spcBef>
              <a:spcAft>
                <a:spcPts val="0"/>
              </a:spcAft>
              <a:buClr>
                <a:schemeClr val="dk1"/>
              </a:buClr>
              <a:buSzPct val="100000"/>
              <a:buFont typeface="Noto Sans Symbols"/>
              <a:buChar char="⮚"/>
            </a:pPr>
            <a:r>
              <a:rPr lang="en-US" sz="2800">
                <a:latin typeface="Arial"/>
                <a:ea typeface="Arial"/>
                <a:cs typeface="Arial"/>
                <a:sym typeface="Arial"/>
              </a:rPr>
              <a:t>Apart from this, more options could mean more problems, especially if there is no clear explanation for each option.</a:t>
            </a:r>
            <a:endParaRPr/>
          </a:p>
          <a:p>
            <a:pPr indent="-41910" lvl="0" marL="171450" rtl="0" algn="l">
              <a:lnSpc>
                <a:spcPct val="90000"/>
              </a:lnSpc>
              <a:spcBef>
                <a:spcPts val="750"/>
              </a:spcBef>
              <a:spcAft>
                <a:spcPts val="0"/>
              </a:spcAft>
              <a:buClr>
                <a:schemeClr val="dk1"/>
              </a:buClr>
              <a:buSzPct val="100000"/>
              <a:buNone/>
            </a:pPr>
            <a:r>
              <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8"/>
          <p:cNvSpPr txBox="1"/>
          <p:nvPr>
            <p:ph idx="1" type="body"/>
          </p:nvPr>
        </p:nvSpPr>
        <p:spPr>
          <a:xfrm>
            <a:off x="750676" y="785798"/>
            <a:ext cx="7886700" cy="667271"/>
          </a:xfrm>
          <a:prstGeom prst="rect">
            <a:avLst/>
          </a:prstGeom>
          <a:noFill/>
          <a:ln>
            <a:noFill/>
          </a:ln>
        </p:spPr>
        <p:txBody>
          <a:bodyPr anchorCtr="0" anchor="t" bIns="45700" lIns="91425" spcFirstLastPara="1" rIns="91425" wrap="square" tIns="45700">
            <a:normAutofit fontScale="92500" lnSpcReduction="10000"/>
          </a:bodyPr>
          <a:lstStyle/>
          <a:p>
            <a:pPr indent="-171450" lvl="0" marL="171450" rtl="0" algn="l">
              <a:lnSpc>
                <a:spcPct val="90000"/>
              </a:lnSpc>
              <a:spcBef>
                <a:spcPts val="0"/>
              </a:spcBef>
              <a:spcAft>
                <a:spcPts val="0"/>
              </a:spcAft>
              <a:buClr>
                <a:srgbClr val="2B2B2B"/>
              </a:buClr>
              <a:buSzPct val="100000"/>
              <a:buChar char="•"/>
            </a:pPr>
            <a:r>
              <a:rPr b="0" i="0" lang="en-US">
                <a:solidFill>
                  <a:srgbClr val="2B2B2B"/>
                </a:solidFill>
                <a:latin typeface="Merriweather"/>
                <a:ea typeface="Merriweather"/>
                <a:cs typeface="Merriweather"/>
                <a:sym typeface="Merriweather"/>
              </a:rPr>
              <a:t> </a:t>
            </a:r>
            <a:r>
              <a:rPr b="0" i="0" lang="en-US">
                <a:solidFill>
                  <a:srgbClr val="2B2B2B"/>
                </a:solidFill>
                <a:latin typeface="Arial"/>
                <a:ea typeface="Arial"/>
                <a:cs typeface="Arial"/>
                <a:sym typeface="Arial"/>
              </a:rPr>
              <a:t>You can see Hick’s Law in action in the </a:t>
            </a:r>
            <a:r>
              <a:rPr b="0" i="0" lang="en-US" u="sng">
                <a:solidFill>
                  <a:schemeClr val="hlink"/>
                </a:solidFill>
                <a:latin typeface="Arial"/>
                <a:ea typeface="Arial"/>
                <a:cs typeface="Arial"/>
                <a:sym typeface="Arial"/>
                <a:hlinkClick r:id="rId3"/>
              </a:rPr>
              <a:t>navigation</a:t>
            </a:r>
            <a:r>
              <a:rPr b="0" i="0" lang="en-US">
                <a:solidFill>
                  <a:srgbClr val="2B2B2B"/>
                </a:solidFill>
                <a:latin typeface="Arial"/>
                <a:ea typeface="Arial"/>
                <a:cs typeface="Arial"/>
                <a:sym typeface="Arial"/>
              </a:rPr>
              <a:t> of almost any website. </a:t>
            </a:r>
            <a:endParaRPr>
              <a:latin typeface="Arial"/>
              <a:ea typeface="Arial"/>
              <a:cs typeface="Arial"/>
              <a:sym typeface="Arial"/>
            </a:endParaRPr>
          </a:p>
        </p:txBody>
      </p:sp>
      <p:sp>
        <p:nvSpPr>
          <p:cNvPr id="805" name="Google Shape;805;p9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www.id-book.com</a:t>
            </a:r>
            <a:endParaRPr/>
          </a:p>
        </p:txBody>
      </p:sp>
      <p:sp>
        <p:nvSpPr>
          <p:cNvPr id="806" name="Google Shape;806;p9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07" name="Google Shape;807;p98"/>
          <p:cNvPicPr preferRelativeResize="0"/>
          <p:nvPr/>
        </p:nvPicPr>
        <p:blipFill rotWithShape="1">
          <a:blip r:embed="rId4">
            <a:alphaModFix/>
          </a:blip>
          <a:srcRect b="0" l="0" r="0" t="0"/>
          <a:stretch/>
        </p:blipFill>
        <p:spPr>
          <a:xfrm>
            <a:off x="495300" y="1873741"/>
            <a:ext cx="8153400" cy="472361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48135"/>
              </a:buClr>
              <a:buSzPts val="4000"/>
              <a:buFont typeface="Arial"/>
              <a:buNone/>
            </a:pPr>
            <a:r>
              <a:rPr lang="en-US"/>
              <a:t>Follows Hicks law or not?</a:t>
            </a:r>
            <a:endParaRPr/>
          </a:p>
        </p:txBody>
      </p:sp>
      <p:pic>
        <p:nvPicPr>
          <p:cNvPr id="813" name="Google Shape;813;p99"/>
          <p:cNvPicPr preferRelativeResize="0"/>
          <p:nvPr>
            <p:ph idx="1" type="body"/>
          </p:nvPr>
        </p:nvPicPr>
        <p:blipFill rotWithShape="1">
          <a:blip r:embed="rId3">
            <a:alphaModFix/>
          </a:blip>
          <a:srcRect b="0" l="0" r="0" t="0"/>
          <a:stretch/>
        </p:blipFill>
        <p:spPr>
          <a:xfrm>
            <a:off x="971600" y="1713529"/>
            <a:ext cx="6899738" cy="4351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2015-01-06T09:40:09Z</dcterms:created>
  <dc:creator>King, Georgia - Chichester</dc:creator>
</cp:coreProperties>
</file>